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sldIdLst>
    <p:sldId id="256" r:id="rId3"/>
    <p:sldId id="270" r:id="rId4"/>
    <p:sldId id="272" r:id="rId5"/>
    <p:sldId id="260" r:id="rId6"/>
    <p:sldId id="261" r:id="rId7"/>
    <p:sldId id="263" r:id="rId8"/>
    <p:sldId id="268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D25"/>
    <a:srgbClr val="39471D"/>
    <a:srgbClr val="D2F9B5"/>
    <a:srgbClr val="C7F8A2"/>
    <a:srgbClr val="B6F686"/>
    <a:srgbClr val="232C12"/>
    <a:srgbClr val="3E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1BBC-A6FE-49BC-ABFA-8CA39579DBC1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1A6E-7C18-4071-8382-0B4DDFC3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1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1A6E-7C18-4071-8382-0B4DDFC3D1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5429288" cy="1470025"/>
          </a:xfrm>
        </p:spPr>
        <p:txBody>
          <a:bodyPr>
            <a:scene3d>
              <a:camera prst="orthographicFront"/>
              <a:lightRig rig="threePt" dir="t"/>
            </a:scene3d>
            <a:sp3d extrusionH="44450"/>
          </a:bodyPr>
          <a:lstStyle>
            <a:lvl1pPr>
              <a:defRPr>
                <a:solidFill>
                  <a:srgbClr val="232C12"/>
                </a:solidFill>
                <a:effectLst>
                  <a:outerShdw dist="63500" dir="2700000" algn="tl" rotWithShape="0">
                    <a:schemeClr val="bg1">
                      <a:alpha val="59000"/>
                    </a:schemeClr>
                  </a:outerShdw>
                </a:effectLst>
                <a:latin typeface="Calibri (Headings)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000792" cy="71438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schemeClr val="bg1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4"/>
              </a:buBlip>
              <a:defRPr/>
            </a:lvl7pPr>
            <a:lvl8pPr>
              <a:buFontTx/>
              <a:buBlip>
                <a:blip r:embed="rId5"/>
              </a:buBlip>
              <a:defRPr/>
            </a:lvl8pPr>
            <a:lvl9pPr>
              <a:buFontTx/>
              <a:buBlip>
                <a:blip r:embed="rId6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BC59-6758-4E30-BB31-19818DAEEE64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70E81-14DE-40AB-8A3F-EE8E8E617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44450"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40C6BC59-6758-4E30-BB31-19818DAEEE64}" type="datetimeFigureOut">
              <a:rPr lang="ru-RU" smtClean="0"/>
              <a:pPr/>
              <a:t>28.02.2017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32C12"/>
                </a:solidFill>
                <a:latin typeface="+mn-lt"/>
                <a:ea typeface="Verdana" pitchFamily="34" charset="0"/>
                <a:cs typeface="Arial" pitchFamily="34" charset="0"/>
              </a:defRPr>
            </a:lvl1pPr>
          </a:lstStyle>
          <a:p>
            <a:fld id="{7F670E81-14DE-40AB-8A3F-EE8E8E6179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E1716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537894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Русский язык</a:t>
            </a: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000792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9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1970442" cy="20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1628800"/>
            <a:ext cx="5216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Кто грамоте горазд,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    тому не пропасть.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Итог  урока: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03920" y="557064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extrusionH="4445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Однородные члены предложения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8448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Какие члены предложения называются однородными?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21297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5811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 обозначаются в речи и на письме однородные члены предложения?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pic>
        <p:nvPicPr>
          <p:cNvPr id="16" name="Рисунок 15" descr="MH900434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2348880"/>
            <a:ext cx="683717" cy="683717"/>
          </a:xfrm>
          <a:prstGeom prst="rect">
            <a:avLst/>
          </a:prstGeom>
        </p:spPr>
      </p:pic>
      <p:pic>
        <p:nvPicPr>
          <p:cNvPr id="17" name="Рисунок 16" descr="MH900434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717032"/>
            <a:ext cx="683717" cy="683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3" grpId="0"/>
      <p:bldP spid="14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Спасибо за работу!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136de8397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648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Тря . </a:t>
            </a:r>
            <a:r>
              <a:rPr lang="ru-RU" sz="3600" b="1" dirty="0" err="1" smtClean="0"/>
              <a:t>ка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1624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Лета . т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 .</a:t>
            </a:r>
            <a:r>
              <a:rPr lang="ru-RU" sz="3600" b="1" dirty="0" err="1" smtClean="0"/>
              <a:t>иша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1985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Гла</a:t>
            </a:r>
            <a:r>
              <a:rPr lang="ru-RU" sz="3600" b="1" dirty="0" smtClean="0"/>
              <a:t> . </a:t>
            </a:r>
            <a:r>
              <a:rPr lang="ru-RU" sz="3600" b="1" dirty="0"/>
              <a:t>к</a:t>
            </a:r>
            <a:r>
              <a:rPr lang="ru-RU" sz="3600" b="1" dirty="0" smtClean="0"/>
              <a:t>ий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1852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Со . </a:t>
            </a:r>
            <a:r>
              <a:rPr lang="ru-RU" sz="3600" b="1" dirty="0" err="1" smtClean="0"/>
              <a:t>нце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186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 </a:t>
            </a:r>
            <a:r>
              <a:rPr lang="ru-RU" sz="3600" b="1" dirty="0" err="1" smtClean="0"/>
              <a:t>ол</a:t>
            </a:r>
            <a:r>
              <a:rPr lang="ru-RU" sz="3600" b="1" dirty="0" smtClean="0"/>
              <a:t> . </a:t>
            </a:r>
            <a:r>
              <a:rPr lang="ru-RU" sz="3600" b="1" dirty="0" err="1" smtClean="0"/>
              <a:t>ва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429000"/>
            <a:ext cx="20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Доро</a:t>
            </a:r>
            <a:r>
              <a:rPr lang="ru-RU" sz="3600" b="1" dirty="0" smtClean="0"/>
              <a:t> . </a:t>
            </a:r>
            <a:r>
              <a:rPr lang="ru-RU" sz="3600" b="1" dirty="0" err="1" smtClean="0"/>
              <a:t>ка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005064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Хлещ</a:t>
            </a:r>
            <a:r>
              <a:rPr lang="ru-RU" sz="3600" b="1" dirty="0" smtClean="0"/>
              <a:t> . т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869160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Дыш</a:t>
            </a:r>
            <a:r>
              <a:rPr lang="ru-RU" sz="3600" b="1" dirty="0" smtClean="0"/>
              <a:t> . </a:t>
            </a:r>
            <a:r>
              <a:rPr lang="ru-RU" sz="3600" b="1" dirty="0" err="1" smtClean="0"/>
              <a:t>шь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5445224"/>
            <a:ext cx="281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 </a:t>
            </a:r>
            <a:r>
              <a:rPr lang="ru-RU" sz="3600" b="1" dirty="0" err="1" smtClean="0"/>
              <a:t>тропинк</a:t>
            </a:r>
            <a:r>
              <a:rPr lang="ru-RU" sz="3600" b="1" dirty="0" smtClean="0"/>
              <a:t> . 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437112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Пень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260648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764704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1268760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1772816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2276872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16216" y="2780928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3284984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3789040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4293096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16216" y="4797152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5301208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16216" y="260648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16216" y="764704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516216" y="1268760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16216" y="1772816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516216" y="2276872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2780928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516216" y="3284984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16216" y="3789040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16216" y="4293096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16216" y="4797152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516216" y="5301208"/>
            <a:ext cx="720080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8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443856"/>
            <a:ext cx="741682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доре на третьем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таже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слыш.тся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крик.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Слыш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грохот. Директор распахивает дверь. Крик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лкает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Шум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лкает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На полу валяются портфели. Валяются учебники. Валяются тетради. Валяются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 Алексей Петрович наклонился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Алексей Петрович поднял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пола учебник.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Потом он снова наклонился. Он поднял еще один.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Н.Рыленков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называются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1297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8112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 обозначаются в речи и на письме однородные члены предложения?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называются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11560" y="3789040"/>
            <a:ext cx="1725141" cy="527373"/>
          </a:xfrm>
          <a:prstGeom prst="flowChartProcess">
            <a:avLst/>
          </a:prstGeom>
          <a:solidFill>
            <a:srgbClr val="FFFFFF"/>
          </a:solidFill>
          <a:ln w="1270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156176" y="4005064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3203848" y="3212976"/>
            <a:ext cx="885825" cy="19057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F243E"/>
                  </a:solidFill>
                  <a:round/>
                  <a:headEnd/>
                  <a:tailEnd/>
                </a:ln>
                <a:solidFill>
                  <a:srgbClr val="17365D"/>
                </a:solidFill>
                <a:effectLst>
                  <a:outerShdw dist="91581" dir="2021404" algn="ctr" rotWithShape="0">
                    <a:srgbClr val="B2B2B2">
                      <a:alpha val="50000"/>
                    </a:srgbClr>
                  </a:outerShdw>
                </a:effectLst>
                <a:cs typeface="Mongolian Baiti"/>
              </a:rPr>
              <a:t>?</a:t>
            </a:r>
            <a:endParaRPr lang="ru-RU" sz="9600" kern="10" spc="0" dirty="0">
              <a:ln w="9525">
                <a:solidFill>
                  <a:srgbClr val="0F243E"/>
                </a:solidFill>
                <a:round/>
                <a:headEnd/>
                <a:tailEnd/>
              </a:ln>
              <a:solidFill>
                <a:srgbClr val="17365D"/>
              </a:solidFill>
              <a:effectLst>
                <a:outerShdw dist="91581" dir="2021404" algn="ctr" rotWithShape="0">
                  <a:srgbClr val="B2B2B2">
                    <a:alpha val="50000"/>
                  </a:srgbClr>
                </a:outerShdw>
              </a:effectLst>
              <a:cs typeface="Mongolian Baiti"/>
            </a:endParaRPr>
          </a:p>
        </p:txBody>
      </p:sp>
      <p:sp>
        <p:nvSpPr>
          <p:cNvPr id="1032" name="AutoShape 8"/>
          <p:cNvSpPr>
            <a:spLocks noChangeShapeType="1"/>
          </p:cNvSpPr>
          <p:nvPr/>
        </p:nvSpPr>
        <p:spPr bwMode="auto">
          <a:xfrm>
            <a:off x="1115616" y="2996952"/>
            <a:ext cx="520452" cy="55436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/>
          <p:cNvSpPr>
            <a:spLocks noChangeShapeType="1"/>
          </p:cNvSpPr>
          <p:nvPr/>
        </p:nvSpPr>
        <p:spPr bwMode="auto">
          <a:xfrm flipH="1">
            <a:off x="1043608" y="2996952"/>
            <a:ext cx="648072" cy="55436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/>
          <p:cNvSpPr>
            <a:spLocks noChangeShapeType="1"/>
          </p:cNvSpPr>
          <p:nvPr/>
        </p:nvSpPr>
        <p:spPr bwMode="auto">
          <a:xfrm flipV="1">
            <a:off x="4355977" y="3212976"/>
            <a:ext cx="1152128" cy="1081286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ShapeType="1"/>
          </p:cNvSpPr>
          <p:nvPr/>
        </p:nvSpPr>
        <p:spPr bwMode="auto">
          <a:xfrm>
            <a:off x="4355976" y="4293096"/>
            <a:ext cx="1514475" cy="0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ShapeType="1"/>
          </p:cNvSpPr>
          <p:nvPr/>
        </p:nvSpPr>
        <p:spPr bwMode="auto">
          <a:xfrm>
            <a:off x="4355976" y="4293097"/>
            <a:ext cx="1224135" cy="1080119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03285"/>
            <a:ext cx="6386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6156176" y="2852936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156176" y="5085184"/>
            <a:ext cx="819422" cy="803920"/>
          </a:xfrm>
          <a:prstGeom prst="ellipse">
            <a:avLst/>
          </a:prstGeom>
          <a:solidFill>
            <a:srgbClr val="FFFFFF"/>
          </a:solidFill>
          <a:ln w="1270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6" descr="Рисунок3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4797152"/>
            <a:ext cx="1808076" cy="1876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/>
      <p:bldP spid="1032" grpId="0" animBg="1"/>
      <p:bldP spid="1033" grpId="0" animBg="1"/>
      <p:bldP spid="1035" grpId="0" animBg="1"/>
      <p:bldP spid="1034" grpId="0" animBg="1"/>
      <p:bldP spid="103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2880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 обозначаются в речи и на письме однородные члены предложения?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wavy" dirty="0" smtClean="0">
                <a:solidFill>
                  <a:srgbClr val="39471D"/>
                </a:solidFill>
                <a:uFill>
                  <a:solidFill>
                    <a:srgbClr val="39471D"/>
                  </a:solidFill>
                </a:uFill>
                <a:latin typeface="Comic Sans MS" pitchFamily="66" charset="0"/>
              </a:rPr>
              <a:t>В речи:</a:t>
            </a: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 соединяются перечислительной интонацией или союзами.</a:t>
            </a:r>
            <a:endParaRPr lang="ru-RU" sz="28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8610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wavy" dirty="0" smtClean="0">
                <a:solidFill>
                  <a:srgbClr val="39471D"/>
                </a:solidFill>
                <a:uFill>
                  <a:solidFill>
                    <a:srgbClr val="39471D"/>
                  </a:solidFill>
                </a:uFill>
                <a:latin typeface="Comic Sans MS" pitchFamily="66" charset="0"/>
              </a:rPr>
              <a:t>На письме:</a:t>
            </a: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 разделяются запятыми; соединяются союзом </a:t>
            </a:r>
            <a:r>
              <a:rPr lang="ru-RU" sz="2800" i="1" dirty="0" smtClean="0">
                <a:solidFill>
                  <a:srgbClr val="00B050"/>
                </a:solidFill>
                <a:latin typeface="Comic Sans MS" pitchFamily="66" charset="0"/>
              </a:rPr>
              <a:t>и</a:t>
            </a: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</a:rPr>
              <a:t>, …</a:t>
            </a:r>
            <a:endParaRPr lang="ru-RU" sz="28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58813" y="263525"/>
            <a:ext cx="104775" cy="12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5576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35696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43808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23928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03648" y="4941168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4941168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1880" y="4941168"/>
            <a:ext cx="2160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4008" y="47971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92080" y="5013176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9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9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9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предложения.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MM900254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645024"/>
            <a:ext cx="952500" cy="9525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213556"/>
            <a:ext cx="84737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9471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1: За ночь зайчишки мои отогрелись, высохли,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9471D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выспались и плотно наелись.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3212976"/>
            <a:ext cx="77812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2: Рабочий разложил перед собой рубанки,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молотки, ножи и гвозди.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3212976"/>
            <a:ext cx="74959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3: Мелькают в тумане деревни, реки, луга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и леса.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3528" y="3212976"/>
            <a:ext cx="81820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4: Зелёные, красные, синие и жёлтые шарики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поднимались высоко в небо.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528" y="3212976"/>
            <a:ext cx="77973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5: Ребята в группе чётко, быстро, слаженно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39471D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39471D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и аккуратно выполняли задание.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9471D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/>
      <p:bldP spid="1025" grpId="1"/>
      <p:bldP spid="12" grpId="0"/>
      <p:bldP spid="12" grpId="1"/>
      <p:bldP spid="14" grpId="0"/>
      <p:bldP spid="14" grpId="1"/>
      <p:bldP spid="16" grpId="0"/>
      <p:bldP spid="16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предложения.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174D25"/>
                </a:solidFill>
                <a:latin typeface="Comic Sans MS" pitchFamily="66" charset="0"/>
              </a:rPr>
              <a:t>Какие члены предложения могут быть однородными?</a:t>
            </a:r>
            <a:endParaRPr lang="ru-RU" sz="3200" dirty="0">
              <a:solidFill>
                <a:srgbClr val="174D25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140968"/>
            <a:ext cx="5497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Однородными могут быть: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77072"/>
            <a:ext cx="3223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главные члены</a:t>
            </a:r>
          </a:p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предложения 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2562" y="4077072"/>
            <a:ext cx="4802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второстепенные члены</a:t>
            </a:r>
          </a:p>
          <a:p>
            <a:pPr algn="ctr"/>
            <a:r>
              <a:rPr lang="ru-RU" sz="3200" dirty="0" smtClean="0">
                <a:solidFill>
                  <a:srgbClr val="39471D"/>
                </a:solidFill>
                <a:latin typeface="Comic Sans MS" pitchFamily="66" charset="0"/>
              </a:rPr>
              <a:t>предложения </a:t>
            </a:r>
            <a:endParaRPr lang="ru-RU" sz="3200" dirty="0">
              <a:solidFill>
                <a:srgbClr val="39471D"/>
              </a:solidFill>
              <a:latin typeface="Comic Sans MS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71800" y="3717032"/>
            <a:ext cx="648072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56176" y="371703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Однородные члены предложения.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35313_114211690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2431819" cy="1823864"/>
          </a:xfrm>
          <a:prstGeom prst="rect">
            <a:avLst/>
          </a:prstGeom>
        </p:spPr>
      </p:pic>
      <p:pic>
        <p:nvPicPr>
          <p:cNvPr id="13" name="Рисунок 12" descr="117357-y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636912"/>
            <a:ext cx="2160240" cy="1350150"/>
          </a:xfrm>
          <a:prstGeom prst="rect">
            <a:avLst/>
          </a:prstGeom>
        </p:spPr>
      </p:pic>
      <p:pic>
        <p:nvPicPr>
          <p:cNvPr id="14" name="Рисунок 13" descr="juicy-tomato-0509-lg-75860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484784"/>
            <a:ext cx="1152128" cy="1152128"/>
          </a:xfrm>
          <a:prstGeom prst="rect">
            <a:avLst/>
          </a:prstGeom>
        </p:spPr>
      </p:pic>
      <p:pic>
        <p:nvPicPr>
          <p:cNvPr id="15" name="Рисунок 14" descr="image_52_enl.jpg"/>
          <p:cNvPicPr>
            <a:picLocks noChangeAspect="1"/>
          </p:cNvPicPr>
          <p:nvPr/>
        </p:nvPicPr>
        <p:blipFill>
          <a:blip r:embed="rId5" cstate="print"/>
          <a:srcRect l="9180" t="25893" r="11731" b="34933"/>
          <a:stretch>
            <a:fillRect/>
          </a:stretch>
        </p:blipFill>
        <p:spPr>
          <a:xfrm>
            <a:off x="4932040" y="1700808"/>
            <a:ext cx="1545402" cy="648072"/>
          </a:xfrm>
          <a:prstGeom prst="rect">
            <a:avLst/>
          </a:prstGeom>
        </p:spPr>
      </p:pic>
      <p:pic>
        <p:nvPicPr>
          <p:cNvPr id="16" name="Рисунок 15" descr="patat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492896"/>
            <a:ext cx="1440160" cy="1440160"/>
          </a:xfrm>
          <a:prstGeom prst="rect">
            <a:avLst/>
          </a:prstGeom>
        </p:spPr>
      </p:pic>
      <p:pic>
        <p:nvPicPr>
          <p:cNvPr id="17" name="Рисунок 16" descr="BO-6-500x500.JPG"/>
          <p:cNvPicPr>
            <a:picLocks noChangeAspect="1"/>
          </p:cNvPicPr>
          <p:nvPr/>
        </p:nvPicPr>
        <p:blipFill>
          <a:blip r:embed="rId7" cstate="print"/>
          <a:srcRect t="20773" b="16906"/>
          <a:stretch>
            <a:fillRect/>
          </a:stretch>
        </p:blipFill>
        <p:spPr>
          <a:xfrm>
            <a:off x="3419872" y="4149080"/>
            <a:ext cx="1733178" cy="1080120"/>
          </a:xfrm>
          <a:prstGeom prst="rect">
            <a:avLst/>
          </a:prstGeom>
        </p:spPr>
      </p:pic>
      <p:pic>
        <p:nvPicPr>
          <p:cNvPr id="18" name="Рисунок 17" descr="b7887ffc006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1700808"/>
            <a:ext cx="1280194" cy="1067716"/>
          </a:xfrm>
          <a:prstGeom prst="rect">
            <a:avLst/>
          </a:prstGeom>
        </p:spPr>
      </p:pic>
      <p:pic>
        <p:nvPicPr>
          <p:cNvPr id="19" name="Рисунок 18" descr="39F89B6F8DD5472A886A0E87CBE7720A.JPG"/>
          <p:cNvPicPr>
            <a:picLocks noChangeAspect="1"/>
          </p:cNvPicPr>
          <p:nvPr/>
        </p:nvPicPr>
        <p:blipFill>
          <a:blip r:embed="rId9" cstate="print"/>
          <a:srcRect l="6452" t="10935" r="6452"/>
          <a:stretch>
            <a:fillRect/>
          </a:stretch>
        </p:blipFill>
        <p:spPr>
          <a:xfrm>
            <a:off x="1115616" y="3789040"/>
            <a:ext cx="1944216" cy="1636915"/>
          </a:xfrm>
          <a:prstGeom prst="rect">
            <a:avLst/>
          </a:prstGeom>
        </p:spPr>
      </p:pic>
      <p:pic>
        <p:nvPicPr>
          <p:cNvPr id="20" name="Рисунок 19" descr="beet-root-bsp.jpg"/>
          <p:cNvPicPr>
            <a:picLocks noChangeAspect="1"/>
          </p:cNvPicPr>
          <p:nvPr/>
        </p:nvPicPr>
        <p:blipFill>
          <a:blip r:embed="rId10" cstate="print"/>
          <a:srcRect l="1617" t="46464" r="3129" b="2373"/>
          <a:stretch>
            <a:fillRect/>
          </a:stretch>
        </p:blipFill>
        <p:spPr>
          <a:xfrm rot="19981918">
            <a:off x="5484525" y="3888807"/>
            <a:ext cx="2448272" cy="175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локнотик в линию с карандашами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7C4A6D-1BB5-4C2E-B66A-164A7EC032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Блокнотик в линию с карандашами</Template>
  <TotalTime>0</TotalTime>
  <Words>277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Блокнотик в линию с карандашами</vt:lpstr>
      <vt:lpstr>Русский язык</vt:lpstr>
      <vt:lpstr>Презентация PowerPoint</vt:lpstr>
      <vt:lpstr>Презентация PowerPoint</vt:lpstr>
      <vt:lpstr>Однородные члены предложения</vt:lpstr>
      <vt:lpstr>Однородные члены предложения</vt:lpstr>
      <vt:lpstr>Однородные члены предложения</vt:lpstr>
      <vt:lpstr>Однородные члены предложения.</vt:lpstr>
      <vt:lpstr>Однородные члены предложения.</vt:lpstr>
      <vt:lpstr>Однородные члены предложения.</vt:lpstr>
      <vt:lpstr>Итог  урока: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2012-02-26T18:00:41Z</dcterms:created>
  <dcterms:modified xsi:type="dcterms:W3CDTF">2017-02-28T18:39:59Z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TC103626429990</vt:lpwstr>
  </property>
</Properties>
</file>