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61" r:id="rId4"/>
    <p:sldId id="280" r:id="rId5"/>
    <p:sldId id="281" r:id="rId6"/>
    <p:sldId id="274" r:id="rId7"/>
    <p:sldId id="273" r:id="rId8"/>
    <p:sldId id="277" r:id="rId9"/>
    <p:sldId id="263" r:id="rId10"/>
    <p:sldId id="286" r:id="rId11"/>
    <p:sldId id="267" r:id="rId12"/>
    <p:sldId id="279" r:id="rId13"/>
    <p:sldId id="264" r:id="rId14"/>
    <p:sldId id="278" r:id="rId15"/>
    <p:sldId id="284" r:id="rId16"/>
    <p:sldId id="285" r:id="rId17"/>
    <p:sldId id="289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5AC0-24A0-4F96-AD04-3B613971DF5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2928A-5A54-4102-AE64-6DAD70453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2928A-5A54-4102-AE64-6DAD704537C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2928A-5A54-4102-AE64-6DAD704537C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2928A-5A54-4102-AE64-6DAD704537C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2928A-5A54-4102-AE64-6DAD704537C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71448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Профильное обучение</a:t>
            </a:r>
            <a:br>
              <a:rPr lang="ru-RU" b="1" dirty="0" smtClean="0"/>
            </a:br>
            <a:r>
              <a:rPr lang="ru-RU" b="1" dirty="0" smtClean="0"/>
              <a:t>В МОУ «Сланцевская СОШ №1»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714884"/>
            <a:ext cx="7406640" cy="1752600"/>
          </a:xfrm>
        </p:spPr>
        <p:txBody>
          <a:bodyPr/>
          <a:lstStyle/>
          <a:p>
            <a:pPr algn="r"/>
            <a:r>
              <a:rPr lang="ru-RU" b="1" dirty="0" smtClean="0"/>
              <a:t>Норина Т.А.,</a:t>
            </a:r>
          </a:p>
          <a:p>
            <a:pPr algn="r"/>
            <a:r>
              <a:rPr lang="ru-RU" b="1" dirty="0" smtClean="0"/>
              <a:t>заместитель директора по УВР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Слагаемые успеха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Серьёзный подход к профессиональному самоопределению:</a:t>
            </a:r>
          </a:p>
          <a:p>
            <a:r>
              <a:rPr lang="ru-RU" sz="2000" dirty="0" smtClean="0"/>
              <a:t>Цель обучения в 10-11 классе – ВУЗ? Какие варианты?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                  СПО</a:t>
            </a:r>
            <a:r>
              <a:rPr lang="ru-RU" sz="2000" dirty="0" smtClean="0"/>
              <a:t>? </a:t>
            </a:r>
            <a:r>
              <a:rPr lang="ru-RU" sz="2000" dirty="0" smtClean="0"/>
              <a:t>Какие варианты?</a:t>
            </a:r>
          </a:p>
          <a:p>
            <a:pPr>
              <a:buNone/>
            </a:pPr>
            <a:r>
              <a:rPr lang="ru-RU" sz="2000" dirty="0" smtClean="0"/>
              <a:t>Какое направление профиля (ИУП) – </a:t>
            </a:r>
            <a:r>
              <a:rPr lang="ru-RU" sz="2000" dirty="0" err="1" smtClean="0"/>
              <a:t>Техн</a:t>
            </a:r>
            <a:r>
              <a:rPr lang="ru-RU" sz="2000" dirty="0" smtClean="0"/>
              <a:t>., ЕН, </a:t>
            </a:r>
            <a:r>
              <a:rPr lang="ru-RU" sz="2000" dirty="0" err="1" smtClean="0"/>
              <a:t>Гум</a:t>
            </a:r>
            <a:r>
              <a:rPr lang="ru-RU" sz="2000" dirty="0" smtClean="0"/>
              <a:t>, </a:t>
            </a:r>
            <a:r>
              <a:rPr lang="ru-RU" sz="2000" dirty="0" err="1" smtClean="0"/>
              <a:t>Соц-эк</a:t>
            </a:r>
            <a:r>
              <a:rPr lang="ru-RU" sz="2000" dirty="0" smtClean="0"/>
              <a:t>.?</a:t>
            </a:r>
          </a:p>
          <a:p>
            <a:pPr>
              <a:buNone/>
            </a:pPr>
            <a:r>
              <a:rPr lang="ru-RU" sz="2000" dirty="0" smtClean="0"/>
              <a:t>Какие предметы изучать углублённо?</a:t>
            </a:r>
          </a:p>
          <a:p>
            <a:r>
              <a:rPr lang="ru-RU" sz="2000" dirty="0" smtClean="0"/>
              <a:t>Оправданный выбор </a:t>
            </a:r>
            <a:r>
              <a:rPr lang="ru-RU" sz="2000" dirty="0" smtClean="0"/>
              <a:t>предметов по выбору для сдачи ГИА -9 (ОГЭ) в соответствии с будущим профилем обучения (ИУП – предметы углублённо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Качество обучения (триместр, год)</a:t>
            </a:r>
          </a:p>
          <a:p>
            <a:r>
              <a:rPr lang="ru-RU" sz="2000" dirty="0" smtClean="0"/>
              <a:t>Качество выпускных экзаменов – ОГЭ </a:t>
            </a:r>
          </a:p>
          <a:p>
            <a:r>
              <a:rPr lang="ru-RU" sz="2000" dirty="0" smtClean="0"/>
              <a:t>Активное и результативное участие  в интеллектуальных конкурсах, олимпиадах – портфель достижений (портфолио)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Стартовые возможности выпускника 9 класса – залог качества профильного обучения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Конкурсный отбор </a:t>
            </a:r>
            <a:r>
              <a:rPr lang="ru-RU" dirty="0" smtClean="0"/>
              <a:t>документов на основе рейтинга индивидуальных результатов </a:t>
            </a:r>
            <a:r>
              <a:rPr lang="ru-RU" dirty="0" err="1" smtClean="0"/>
              <a:t>обучекния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b="1" dirty="0" smtClean="0"/>
              <a:t>Годовые отметки </a:t>
            </a:r>
            <a:r>
              <a:rPr lang="ru-RU" dirty="0" smtClean="0"/>
              <a:t>по РУ, МА и профильным предметам </a:t>
            </a:r>
          </a:p>
          <a:p>
            <a:r>
              <a:rPr lang="ru-RU" b="1" dirty="0" smtClean="0"/>
              <a:t>Экзаменационные отметки / баллы </a:t>
            </a:r>
            <a:r>
              <a:rPr lang="ru-RU" dirty="0" smtClean="0"/>
              <a:t>по РУ, МА (ОГЭ) – рекомендуемые для освоения профильного уровня</a:t>
            </a:r>
          </a:p>
          <a:p>
            <a:r>
              <a:rPr lang="ru-RU" b="1" dirty="0" smtClean="0"/>
              <a:t>Средний балл  аттестата</a:t>
            </a:r>
          </a:p>
          <a:p>
            <a:r>
              <a:rPr lang="ru-RU" b="1" dirty="0" smtClean="0"/>
              <a:t>Индивидуальные достижения </a:t>
            </a:r>
            <a:r>
              <a:rPr lang="ru-RU" dirty="0" smtClean="0"/>
              <a:t>на основе «портфолио»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Рекомендуемые ФИПИ баллы для освоения программ профильного обучения (2020 г.)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6780238" cy="484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160"/>
                <a:gridCol w="3798078"/>
              </a:tblGrid>
              <a:tr h="47082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Баллы, рекомендуемые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ФИПИ (из максимально возможных)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11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18-19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 32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(не менее 5 -7 – по геометрии)</a:t>
                      </a:r>
                      <a:endParaRPr lang="ru-RU" sz="16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из 19</a:t>
                      </a:r>
                      <a:endParaRPr lang="ru-RU" sz="18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 из 43</a:t>
                      </a: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 из 40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 из 45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 из 33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 из 39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 из 68</a:t>
                      </a: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</a:t>
                      </a:r>
                      <a:endParaRPr lang="ru-RU" sz="20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из 35</a:t>
                      </a:r>
                      <a:endParaRPr lang="ru-RU" sz="1800" b="1" dirty="0" smtClean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 из 31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4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 из 34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Возможности  сетевого  взаимодействия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при реализации профильного обучения в </a:t>
            </a:r>
            <a:r>
              <a:rPr lang="ru-RU" sz="2700" b="1" dirty="0" smtClean="0"/>
              <a:t>ОО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Творческое взаимодействие в области профориентации с ВУЗами с 2013 г. </a:t>
            </a:r>
            <a:r>
              <a:rPr lang="ru-RU" b="1" dirty="0" err="1" smtClean="0"/>
              <a:t>СПбГЭТУ</a:t>
            </a:r>
            <a:r>
              <a:rPr lang="ru-RU" b="1" dirty="0" smtClean="0"/>
              <a:t> «ЛЭТИ» </a:t>
            </a:r>
          </a:p>
          <a:p>
            <a:pPr>
              <a:buNone/>
            </a:pPr>
            <a:r>
              <a:rPr lang="ru-RU" b="1" dirty="0" smtClean="0"/>
              <a:t>    (</a:t>
            </a:r>
            <a:r>
              <a:rPr lang="ru-RU" b="1" dirty="0" smtClean="0">
                <a:solidFill>
                  <a:srgbClr val="7030A0"/>
                </a:solidFill>
              </a:rPr>
              <a:t>тестирование</a:t>
            </a:r>
            <a:r>
              <a:rPr lang="ru-RU" b="1" dirty="0" smtClean="0"/>
              <a:t> МА,ФИ, </a:t>
            </a:r>
            <a:r>
              <a:rPr lang="ru-RU" b="1" dirty="0" smtClean="0"/>
              <a:t>ИНФ, ХИ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</a:t>
            </a:r>
            <a:r>
              <a:rPr lang="ru-RU" dirty="0" smtClean="0"/>
              <a:t>получение дополнительных  баллов к ЕГЭ при поступлении в ВУЗ</a:t>
            </a:r>
            <a:r>
              <a:rPr lang="ru-RU" b="1" dirty="0" smtClean="0"/>
              <a:t>)</a:t>
            </a:r>
            <a:endParaRPr lang="ru-RU" dirty="0" smtClean="0"/>
          </a:p>
          <a:p>
            <a:pPr lvl="0"/>
            <a:r>
              <a:rPr lang="ru-RU" b="1" dirty="0" smtClean="0"/>
              <a:t>Обучение на </a:t>
            </a:r>
            <a:r>
              <a:rPr lang="ru-RU" b="1" dirty="0" smtClean="0">
                <a:solidFill>
                  <a:srgbClr val="7030A0"/>
                </a:solidFill>
              </a:rPr>
              <a:t>очных сессиях </a:t>
            </a:r>
            <a:r>
              <a:rPr lang="ru-RU" b="1" dirty="0" smtClean="0"/>
              <a:t>в Центре «Интеллект» </a:t>
            </a:r>
          </a:p>
          <a:p>
            <a:r>
              <a:rPr lang="ru-RU" b="1" dirty="0" smtClean="0"/>
              <a:t>Участие </a:t>
            </a:r>
            <a:r>
              <a:rPr lang="ru-RU" b="1" dirty="0" smtClean="0"/>
              <a:t>в </a:t>
            </a:r>
            <a:r>
              <a:rPr lang="ru-RU" b="1" dirty="0" smtClean="0">
                <a:solidFill>
                  <a:srgbClr val="7030A0"/>
                </a:solidFill>
              </a:rPr>
              <a:t>учебно-тренировочных сборах </a:t>
            </a:r>
            <a:r>
              <a:rPr lang="ru-RU" b="1" dirty="0" smtClean="0"/>
              <a:t>и обучении </a:t>
            </a:r>
            <a:r>
              <a:rPr lang="ru-RU" b="1" dirty="0" smtClean="0">
                <a:solidFill>
                  <a:srgbClr val="7030A0"/>
                </a:solidFill>
              </a:rPr>
              <a:t>олимпиадных сборных</a:t>
            </a:r>
            <a:r>
              <a:rPr lang="ru-RU" b="1" dirty="0" smtClean="0"/>
              <a:t> Центра Интеллект</a:t>
            </a:r>
          </a:p>
          <a:p>
            <a:pPr lvl="0"/>
            <a:r>
              <a:rPr lang="ru-RU" b="1" dirty="0" smtClean="0"/>
              <a:t>Участие </a:t>
            </a:r>
            <a:r>
              <a:rPr lang="ru-RU" b="1" dirty="0" smtClean="0"/>
              <a:t>в </a:t>
            </a:r>
            <a:r>
              <a:rPr lang="ru-RU" b="1" dirty="0" smtClean="0">
                <a:solidFill>
                  <a:srgbClr val="7030A0"/>
                </a:solidFill>
              </a:rPr>
              <a:t>дистанционных олимпиадах </a:t>
            </a:r>
            <a:r>
              <a:rPr lang="ru-RU" b="1" dirty="0" smtClean="0"/>
              <a:t>Центра «Интеллект</a:t>
            </a:r>
            <a:r>
              <a:rPr lang="ru-RU" b="1" dirty="0" smtClean="0"/>
              <a:t>», центра «Сириус»,  </a:t>
            </a:r>
            <a:r>
              <a:rPr lang="ru-RU" b="1" dirty="0" err="1" smtClean="0"/>
              <a:t>ВУЗовских</a:t>
            </a:r>
            <a:r>
              <a:rPr lang="ru-RU" b="1" dirty="0" smtClean="0"/>
              <a:t> олимпиадах по профильным предметам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00014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Результаты участия обучающихся  профильных 10-11 классов во Всероссийской олимпиаде школьников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60" y="756920"/>
          <a:ext cx="8499480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907"/>
                <a:gridCol w="735908"/>
                <a:gridCol w="809651"/>
                <a:gridCol w="809651"/>
                <a:gridCol w="809651"/>
                <a:gridCol w="809651"/>
                <a:gridCol w="808165"/>
                <a:gridCol w="849948"/>
                <a:gridCol w="849948"/>
              </a:tblGrid>
              <a:tr h="338038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Предмет</a:t>
                      </a:r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Муниципальный этап </a:t>
                      </a:r>
                      <a:r>
                        <a:rPr lang="ru-RU" dirty="0" err="1" smtClean="0"/>
                        <a:t>ВсОШ</a:t>
                      </a:r>
                      <a:endParaRPr lang="ru-RU" dirty="0"/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dirty="0" smtClean="0"/>
                        <a:t>Прошли на </a:t>
                      </a:r>
                    </a:p>
                    <a:p>
                      <a:r>
                        <a:rPr lang="ru-RU" dirty="0" smtClean="0"/>
                        <a:t>регион. этап</a:t>
                      </a:r>
                      <a:endParaRPr lang="ru-RU" dirty="0"/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6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Участники</a:t>
                      </a:r>
                    </a:p>
                    <a:p>
                      <a:endParaRPr lang="ru-RU" dirty="0"/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Победители</a:t>
                      </a:r>
                    </a:p>
                    <a:p>
                      <a:endParaRPr lang="ru-RU" dirty="0"/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Призёры</a:t>
                      </a:r>
                    </a:p>
                    <a:p>
                      <a:endParaRPr lang="ru-RU" dirty="0"/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2022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2022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2022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solidFill>
                            <a:srgbClr val="FF0000"/>
                          </a:solidFill>
                        </a:rPr>
                        <a:t>2022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Математика</a:t>
                      </a:r>
                      <a:endParaRPr lang="ru-RU" sz="1800" b="1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Информатика</a:t>
                      </a:r>
                      <a:endParaRPr lang="ru-RU" sz="1800" b="1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Физика</a:t>
                      </a:r>
                    </a:p>
                    <a:p>
                      <a:r>
                        <a:rPr lang="ru-RU" sz="1800" b="1" dirty="0" smtClean="0"/>
                        <a:t>Астрономия</a:t>
                      </a:r>
                      <a:endParaRPr lang="ru-RU" sz="1800" b="1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Биология</a:t>
                      </a:r>
                    </a:p>
                    <a:p>
                      <a:r>
                        <a:rPr lang="ru-RU" sz="1800" b="1" dirty="0" smtClean="0"/>
                        <a:t>экология</a:t>
                      </a:r>
                      <a:endParaRPr lang="ru-RU" sz="1800" b="1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Обществозн-ие</a:t>
                      </a:r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Право</a:t>
                      </a:r>
                      <a:endParaRPr lang="ru-RU" sz="1800" b="1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История</a:t>
                      </a:r>
                      <a:endParaRPr lang="ru-RU" sz="1800" b="1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Английский язык</a:t>
                      </a:r>
                      <a:endParaRPr lang="ru-RU" sz="1800" b="1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Русский язык</a:t>
                      </a:r>
                      <a:endParaRPr lang="ru-RU" sz="1800" b="1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Литература</a:t>
                      </a:r>
                      <a:endParaRPr lang="ru-RU" sz="1800" b="1" dirty="0"/>
                    </a:p>
                  </a:txBody>
                  <a:tcPr marL="83471" marR="834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83471" marR="834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Самоопределение выпускников </a:t>
            </a:r>
            <a:r>
              <a:rPr lang="ru-RU" sz="2000" b="1" dirty="0" smtClean="0"/>
              <a:t>  </a:t>
            </a:r>
            <a:r>
              <a:rPr lang="ru-RU" sz="2000" b="1" dirty="0" smtClean="0"/>
              <a:t>Технологический профиль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78647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</a:rPr>
              <a:t>ФИ, РУ, МА:</a:t>
            </a:r>
          </a:p>
          <a:p>
            <a:r>
              <a:rPr lang="ru-RU" sz="2000" dirty="0" smtClean="0"/>
              <a:t>ПГУПС (путей сообщения) Строительство.</a:t>
            </a:r>
          </a:p>
          <a:p>
            <a:r>
              <a:rPr lang="ru-RU" sz="2000" dirty="0" smtClean="0"/>
              <a:t>ГУАП. Управление в технических системах</a:t>
            </a:r>
          </a:p>
          <a:p>
            <a:r>
              <a:rPr lang="ru-RU" sz="2000" dirty="0" smtClean="0"/>
              <a:t>ФГАО ВО СПГАО. Эксплуатация транспортно-технологических машин и комплексов</a:t>
            </a:r>
          </a:p>
          <a:p>
            <a:r>
              <a:rPr lang="ru-RU" sz="2000" dirty="0" smtClean="0"/>
              <a:t>ГУМРФ (морского речного флота) им. Макарова Технология транспортных процессов</a:t>
            </a:r>
          </a:p>
          <a:p>
            <a:r>
              <a:rPr lang="ru-RU" sz="2000" dirty="0" err="1" smtClean="0"/>
              <a:t>С-Пб</a:t>
            </a:r>
            <a:r>
              <a:rPr lang="ru-RU" sz="2000" dirty="0" smtClean="0"/>
              <a:t> Лесотехнический университет им. С.М. Кирова</a:t>
            </a:r>
          </a:p>
          <a:p>
            <a:r>
              <a:rPr lang="ru-RU" sz="2000" dirty="0" smtClean="0"/>
              <a:t>Технология лесопиления и комплексной переработки древесины </a:t>
            </a:r>
          </a:p>
          <a:p>
            <a:r>
              <a:rPr lang="ru-RU" sz="2000" dirty="0" err="1" smtClean="0"/>
              <a:t>СПбГУТ</a:t>
            </a:r>
            <a:r>
              <a:rPr lang="ru-RU" sz="2000" dirty="0" smtClean="0"/>
              <a:t>. Бонч-Бруевича. </a:t>
            </a:r>
            <a:r>
              <a:rPr lang="ru-RU" sz="2000" dirty="0" err="1" smtClean="0"/>
              <a:t>Инфокоммуникационные</a:t>
            </a:r>
            <a:r>
              <a:rPr lang="ru-RU" sz="2000" dirty="0" smtClean="0"/>
              <a:t> технологии и системы связи</a:t>
            </a:r>
          </a:p>
          <a:p>
            <a:r>
              <a:rPr lang="ru-RU" sz="2000" dirty="0" smtClean="0"/>
              <a:t>ФГАОУ ВО «СПБПУ» им. Петра Великого . Механика и математическое моделирование</a:t>
            </a:r>
          </a:p>
          <a:p>
            <a:r>
              <a:rPr lang="ru-RU" sz="1800" dirty="0" smtClean="0"/>
              <a:t>СПГУ промышленных технологий и дизайна. Электротехника  и энергетика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</a:rPr>
              <a:t>ИНФ, РУ, МА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ЛЭТИ. Информатика и вычислительная техника</a:t>
            </a:r>
          </a:p>
          <a:p>
            <a:r>
              <a:rPr lang="ru-RU" sz="2000" dirty="0" smtClean="0"/>
              <a:t>ЛЭТИ. Факультет компьютерных технологий и информатики . Информационные системы и технологии</a:t>
            </a:r>
          </a:p>
          <a:p>
            <a:r>
              <a:rPr lang="ru-RU" sz="2000" dirty="0" smtClean="0"/>
              <a:t>Национальный исследовательский университет. Высшая школа экономики. Прикладная математика и информатика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Самоопределение выпускников </a:t>
            </a:r>
            <a:r>
              <a:rPr lang="ru-RU" sz="2000" b="1" dirty="0" smtClean="0"/>
              <a:t>  ИУП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64360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7030A0"/>
                </a:solidFill>
              </a:rPr>
              <a:t>ИС, Об, РУ:</a:t>
            </a:r>
          </a:p>
          <a:p>
            <a:r>
              <a:rPr lang="ru-RU" sz="2400" dirty="0" smtClean="0"/>
              <a:t>Псковский </a:t>
            </a:r>
            <a:r>
              <a:rPr lang="ru-RU" sz="2400" dirty="0" err="1" smtClean="0"/>
              <a:t>гос</a:t>
            </a:r>
            <a:r>
              <a:rPr lang="ru-RU" sz="2400" dirty="0" smtClean="0"/>
              <a:t> ун-т</a:t>
            </a:r>
            <a:r>
              <a:rPr lang="ru-RU" sz="2400" b="1" dirty="0" smtClean="0"/>
              <a:t>. </a:t>
            </a:r>
            <a:r>
              <a:rPr lang="ru-RU" sz="2400" dirty="0" smtClean="0"/>
              <a:t>Юриспруденция</a:t>
            </a:r>
          </a:p>
          <a:p>
            <a:r>
              <a:rPr lang="ru-RU" sz="2400" dirty="0" err="1" smtClean="0"/>
              <a:t>СПБУТУиЭ</a:t>
            </a:r>
            <a:r>
              <a:rPr lang="ru-RU" sz="2400" dirty="0" smtClean="0"/>
              <a:t>. Реклама и связи с общественностью</a:t>
            </a:r>
          </a:p>
          <a:p>
            <a:r>
              <a:rPr lang="ru-RU" sz="2400" dirty="0" smtClean="0"/>
              <a:t>Псковский педагогический ун-т. История, обществознание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7030A0"/>
                </a:solidFill>
              </a:rPr>
              <a:t>ОБ, РУ, МА</a:t>
            </a:r>
            <a:r>
              <a:rPr lang="ru-RU" sz="2400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2400" dirty="0" smtClean="0"/>
              <a:t>СПБГУ им. А.И Герцена, Педагогическое образование. Информатика и информационные технологии в образовании.</a:t>
            </a:r>
          </a:p>
          <a:p>
            <a:r>
              <a:rPr lang="ru-RU" sz="2400" dirty="0" smtClean="0"/>
              <a:t>Гатчина. ГИЭФ ПТ. Менеджмент  и управление </a:t>
            </a:r>
            <a:r>
              <a:rPr lang="ru-RU" sz="2400" dirty="0" err="1" smtClean="0"/>
              <a:t>логистическими</a:t>
            </a:r>
            <a:r>
              <a:rPr lang="ru-RU" sz="2400" dirty="0" smtClean="0"/>
              <a:t> системами</a:t>
            </a:r>
          </a:p>
          <a:p>
            <a:r>
              <a:rPr lang="ru-RU" sz="2400" dirty="0" smtClean="0"/>
              <a:t>СПБМТУ (</a:t>
            </a:r>
            <a:r>
              <a:rPr lang="ru-RU" sz="2400" dirty="0" err="1" smtClean="0"/>
              <a:t>корабелка</a:t>
            </a:r>
            <a:r>
              <a:rPr lang="ru-RU" sz="2400" dirty="0" smtClean="0"/>
              <a:t>) Международная экономика</a:t>
            </a:r>
          </a:p>
          <a:p>
            <a:r>
              <a:rPr lang="ru-RU" sz="2400" dirty="0" smtClean="0"/>
              <a:t>СПБГУ, экономика</a:t>
            </a:r>
          </a:p>
          <a:p>
            <a:r>
              <a:rPr lang="ru-RU" sz="2400" dirty="0" smtClean="0"/>
              <a:t>СЗИУРАНХИС, бизнес-информатика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7030A0"/>
                </a:solidFill>
              </a:rPr>
              <a:t>АЯ, ОБ, РУ</a:t>
            </a:r>
            <a:r>
              <a:rPr lang="ru-RU" sz="2400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2400" dirty="0" smtClean="0"/>
              <a:t>Санкт-Петербургский филиал Российской таможенной академии имени В. Б. </a:t>
            </a:r>
            <a:r>
              <a:rPr lang="ru-RU" sz="2400" dirty="0" err="1" smtClean="0"/>
              <a:t>Бобкова</a:t>
            </a:r>
            <a:endParaRPr lang="ru-RU" sz="2400" dirty="0" smtClean="0"/>
          </a:p>
          <a:p>
            <a:r>
              <a:rPr lang="ru-RU" sz="2400" dirty="0" smtClean="0"/>
              <a:t>Таможенное дело </a:t>
            </a:r>
          </a:p>
          <a:p>
            <a:r>
              <a:rPr lang="ru-RU" sz="2400" dirty="0" err="1" smtClean="0"/>
              <a:t>СПбУТУиЭ</a:t>
            </a:r>
            <a:r>
              <a:rPr lang="ru-RU" sz="2400" dirty="0" smtClean="0"/>
              <a:t>         </a:t>
            </a:r>
            <a:r>
              <a:rPr lang="ru-RU" sz="2400" dirty="0" smtClean="0"/>
              <a:t>(Санкт-петербургский университет технологий управления и экономики  / Лингвистика 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Самоопределение выпускников </a:t>
            </a:r>
            <a:r>
              <a:rPr lang="ru-RU" sz="2000" b="1" dirty="0" smtClean="0"/>
              <a:t>  ИУП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</a:rPr>
              <a:t>ХИ, БИ, </a:t>
            </a:r>
            <a:r>
              <a:rPr lang="ru-RU" sz="2000" b="1" dirty="0" smtClean="0">
                <a:solidFill>
                  <a:srgbClr val="7030A0"/>
                </a:solidFill>
              </a:rPr>
              <a:t>РУ:</a:t>
            </a:r>
          </a:p>
          <a:p>
            <a:r>
              <a:rPr lang="ru-RU" sz="2000" dirty="0" smtClean="0"/>
              <a:t>Санкт-Петербургский государственный педиатрический медицинский университет Минздрава России</a:t>
            </a:r>
          </a:p>
          <a:p>
            <a:r>
              <a:rPr lang="ru-RU" sz="2000" dirty="0" smtClean="0"/>
              <a:t>СЗГМУ </a:t>
            </a:r>
            <a:r>
              <a:rPr lang="ru-RU" sz="2000" dirty="0" smtClean="0"/>
              <a:t>(Северо-Западный государственный медицинский университет) им.  </a:t>
            </a:r>
            <a:r>
              <a:rPr lang="ru-RU" sz="2000" dirty="0" smtClean="0"/>
              <a:t>И.И.Мечникова</a:t>
            </a:r>
          </a:p>
          <a:p>
            <a:r>
              <a:rPr lang="ru-RU" sz="2000" dirty="0" smtClean="0"/>
              <a:t>Технический колледж при  </a:t>
            </a:r>
            <a:r>
              <a:rPr lang="ru-RU" sz="2000" dirty="0" err="1" smtClean="0"/>
              <a:t>СПбГТИ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(Санкт-Петербургский государственный технологический институт)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</a:rPr>
              <a:t>ОБ</a:t>
            </a:r>
            <a:r>
              <a:rPr lang="ru-RU" sz="2000" b="1" dirty="0" smtClean="0">
                <a:solidFill>
                  <a:srgbClr val="7030A0"/>
                </a:solidFill>
              </a:rPr>
              <a:t>, РУ, </a:t>
            </a:r>
            <a:r>
              <a:rPr lang="ru-RU" sz="2000" b="1" dirty="0" smtClean="0">
                <a:solidFill>
                  <a:srgbClr val="7030A0"/>
                </a:solidFill>
              </a:rPr>
              <a:t>ЛИ</a:t>
            </a:r>
            <a:r>
              <a:rPr lang="ru-RU" sz="2000" dirty="0" smtClean="0">
                <a:solidFill>
                  <a:srgbClr val="7030A0"/>
                </a:solidFill>
              </a:rPr>
              <a:t>: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/>
              <a:t>РГПУ имени А.И. </a:t>
            </a:r>
            <a:r>
              <a:rPr lang="ru-RU" sz="2000" dirty="0" smtClean="0"/>
              <a:t>Герцена. Педагогическое </a:t>
            </a:r>
            <a:r>
              <a:rPr lang="ru-RU" sz="2000" dirty="0" smtClean="0"/>
              <a:t>образование /филологическое образование </a:t>
            </a:r>
            <a:r>
              <a:rPr lang="ru-RU" sz="2000" dirty="0" smtClean="0"/>
              <a:t>Гатчина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r>
              <a:rPr lang="ru-RU" sz="2000" dirty="0" smtClean="0"/>
              <a:t>Псков </a:t>
            </a:r>
            <a:r>
              <a:rPr lang="ru-RU" sz="2000" dirty="0" smtClean="0"/>
              <a:t>ГУ.  </a:t>
            </a:r>
            <a:r>
              <a:rPr lang="ru-RU" sz="2000" dirty="0" smtClean="0"/>
              <a:t>Педагогическое образование ( с двумя профилями подготовки)        Русский язык и литература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7030A0"/>
                </a:solidFill>
              </a:rPr>
              <a:t>АЯ</a:t>
            </a:r>
            <a:r>
              <a:rPr lang="ru-RU" sz="2000" b="1" dirty="0" smtClean="0">
                <a:solidFill>
                  <a:srgbClr val="7030A0"/>
                </a:solidFill>
              </a:rPr>
              <a:t>, </a:t>
            </a:r>
            <a:r>
              <a:rPr lang="ru-RU" sz="2000" b="1" dirty="0" smtClean="0">
                <a:solidFill>
                  <a:srgbClr val="7030A0"/>
                </a:solidFill>
              </a:rPr>
              <a:t>ЛИ, </a:t>
            </a:r>
            <a:r>
              <a:rPr lang="ru-RU" sz="2000" b="1" dirty="0" smtClean="0">
                <a:solidFill>
                  <a:srgbClr val="7030A0"/>
                </a:solidFill>
              </a:rPr>
              <a:t>РУ</a:t>
            </a:r>
            <a:r>
              <a:rPr lang="ru-RU" sz="2000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2000" dirty="0" smtClean="0"/>
              <a:t>Псков ГУ . Лингвистика </a:t>
            </a:r>
          </a:p>
          <a:p>
            <a:r>
              <a:rPr lang="ru-RU" sz="2000" dirty="0" smtClean="0"/>
              <a:t>Петрозаводский </a:t>
            </a:r>
            <a:r>
              <a:rPr lang="ru-RU" sz="2000" dirty="0" smtClean="0"/>
              <a:t>государственный университет </a:t>
            </a:r>
            <a:r>
              <a:rPr lang="ru-RU" sz="2000" dirty="0" smtClean="0"/>
              <a:t>. Зарубежная </a:t>
            </a:r>
            <a:r>
              <a:rPr lang="ru-RU" sz="2000" dirty="0" smtClean="0"/>
              <a:t>филология (Шведский язык и литература, английский язык)</a:t>
            </a:r>
            <a:r>
              <a:rPr lang="ru-RU" sz="2000" dirty="0" smtClean="0"/>
              <a:t> </a:t>
            </a:r>
            <a:r>
              <a:rPr lang="ru-RU" sz="2000" dirty="0" smtClean="0"/>
              <a:t>ГУ  </a:t>
            </a:r>
            <a:r>
              <a:rPr lang="ru-RU" sz="2000" dirty="0" smtClean="0"/>
              <a:t>. Лингвистика </a:t>
            </a:r>
            <a:r>
              <a:rPr lang="ru-RU" sz="2000" dirty="0" smtClean="0"/>
              <a:t>(</a:t>
            </a:r>
            <a:r>
              <a:rPr lang="ru-RU" sz="2000" dirty="0" err="1" smtClean="0"/>
              <a:t>внебюджет</a:t>
            </a:r>
            <a:r>
              <a:rPr lang="ru-RU" sz="2000" dirty="0" smtClean="0"/>
              <a:t>)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Презентация профилей </a:t>
            </a:r>
            <a:br>
              <a:rPr lang="ru-RU" sz="2400" b="1" dirty="0" smtClean="0"/>
            </a:br>
            <a:r>
              <a:rPr lang="ru-RU" sz="2400" b="1" dirty="0" smtClean="0"/>
              <a:t>в МОУ «Сланцевская СОШ №1</a:t>
            </a:r>
            <a:r>
              <a:rPr lang="ru-RU" sz="2400" b="1" dirty="0" smtClean="0"/>
              <a:t>»</a:t>
            </a:r>
            <a:br>
              <a:rPr lang="ru-RU" sz="2400" b="1" dirty="0" smtClean="0"/>
            </a:br>
            <a:r>
              <a:rPr lang="ru-RU" sz="2400" b="1" dirty="0" smtClean="0"/>
              <a:t>27.01.2022 г.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000" u="sng" smtClean="0"/>
          </a:p>
          <a:p>
            <a:pPr algn="ctr">
              <a:buNone/>
            </a:pPr>
            <a:r>
              <a:rPr lang="ru-RU" sz="2000" u="sng" smtClean="0"/>
              <a:t>Вопросы </a:t>
            </a:r>
            <a:r>
              <a:rPr lang="ru-RU" sz="2000" u="sng" dirty="0" smtClean="0"/>
              <a:t>для обсуждения: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Особенности профильного  обучения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в МОУ «Сланцевская СОШ №1» с 01.09.2021 г.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Математика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 – уровневый подход к обучению</a:t>
            </a:r>
          </a:p>
          <a:p>
            <a:pPr algn="just">
              <a:lnSpc>
                <a:spcPct val="115000"/>
              </a:lnSpc>
            </a:pP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Филология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 в гуманитарном образовании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Общественные науки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в юридической, социальной и экономической сферах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Биология и химия в </a:t>
            </a: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естественнонаучном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образовании</a:t>
            </a:r>
          </a:p>
          <a:p>
            <a:pPr algn="just">
              <a:lnSpc>
                <a:spcPct val="115000"/>
              </a:lnSpc>
            </a:pPr>
            <a:r>
              <a:rPr lang="ru-RU" sz="1600" b="1" dirty="0" smtClean="0">
                <a:latin typeface="Arial" pitchFamily="34" charset="0"/>
                <a:ea typeface="Times New Roman"/>
                <a:cs typeface="Arial" pitchFamily="34" charset="0"/>
              </a:rPr>
              <a:t>Информационные технологии 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– перспективное направление обучения</a:t>
            </a:r>
            <a:endParaRPr lang="ru-RU" sz="20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Введение Федерального государственного  образовательного стандарта среднего общего образования  (ФГОС СОО) с 01.09.2018 г.</a:t>
            </a:r>
          </a:p>
          <a:p>
            <a:endParaRPr lang="ru-RU" dirty="0" smtClean="0"/>
          </a:p>
          <a:p>
            <a:pPr lvl="0"/>
            <a:r>
              <a:rPr lang="ru-RU" b="1" dirty="0" smtClean="0"/>
              <a:t>Обучение </a:t>
            </a:r>
            <a:r>
              <a:rPr lang="ru-RU" b="1" dirty="0" smtClean="0"/>
              <a:t>по профилю в соответствии с образовательными запросами</a:t>
            </a:r>
            <a:endParaRPr lang="ru-RU" dirty="0" smtClean="0"/>
          </a:p>
          <a:p>
            <a:pPr lvl="0"/>
            <a:r>
              <a:rPr lang="ru-RU" b="1" dirty="0" smtClean="0"/>
              <a:t>Возможность обучения  по индивидуальному учебному плану (ИУП)</a:t>
            </a:r>
            <a:endParaRPr lang="ru-RU" dirty="0" smtClean="0"/>
          </a:p>
          <a:p>
            <a:pPr lvl="0"/>
            <a:r>
              <a:rPr lang="ru-RU" b="1" dirty="0" smtClean="0"/>
              <a:t>Учебные </a:t>
            </a:r>
            <a:r>
              <a:rPr lang="ru-RU" b="1" dirty="0" smtClean="0"/>
              <a:t>предметы ( 12 – </a:t>
            </a:r>
          </a:p>
          <a:p>
            <a:pPr lvl="0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     </a:t>
            </a:r>
            <a:r>
              <a:rPr lang="ru-RU" b="1" dirty="0" smtClean="0"/>
              <a:t>8 обязательных, 4 по выбору).</a:t>
            </a:r>
          </a:p>
          <a:p>
            <a:pPr lvl="0"/>
            <a:r>
              <a:rPr lang="ru-RU" b="1" dirty="0" smtClean="0"/>
              <a:t>Индивидуальный проект.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285728"/>
            <a:ext cx="8429652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Учебный план технологического профиля обучения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5" y="426212"/>
          <a:ext cx="7500990" cy="6344559"/>
        </p:xfrm>
        <a:graphic>
          <a:graphicData uri="http://schemas.openxmlformats.org/drawingml/2006/table">
            <a:tbl>
              <a:tblPr/>
              <a:tblGrid>
                <a:gridCol w="1492622"/>
                <a:gridCol w="364766"/>
                <a:gridCol w="2143140"/>
                <a:gridCol w="1357322"/>
                <a:gridCol w="2143140"/>
              </a:tblGrid>
              <a:tr h="376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Предметная область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Учебные предметы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НЕДЕЛЮ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два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учебных года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и литература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 / 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 /3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7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Иностранные языки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Иностранный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(английский)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 / 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Общественные науки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 / 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и информатика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/ 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435"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Естественные науки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0 / 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/ 3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6870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ФК, экология и основы безопасности жизнедеятельности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 /3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30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Основы безопасности жизнедеятельности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 / 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Курсы / предметы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выбору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 / 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Индивидуальный проект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 / 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36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Учебный план  гуманитарного  профиля обучения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3" y="571480"/>
          <a:ext cx="8643967" cy="6247358"/>
        </p:xfrm>
        <a:graphic>
          <a:graphicData uri="http://schemas.openxmlformats.org/drawingml/2006/table">
            <a:tbl>
              <a:tblPr/>
              <a:tblGrid>
                <a:gridCol w="2286017"/>
                <a:gridCol w="3286148"/>
                <a:gridCol w="1000132"/>
                <a:gridCol w="2071670"/>
              </a:tblGrid>
              <a:tr h="791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Предметная область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Учебные предметы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НЕДЕЛЮ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два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учебных года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и литература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 2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/3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Иностранные языки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Ин. язык(английский)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Общественные науки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 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Б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2 / 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4/ 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и информатика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/ 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Естественные науки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/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ФК, экология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/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Курсы / предметы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выбору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/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Естествознание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 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Английский язык (практикум)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3 /3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 (практикум)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 / 2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Литература (практикум)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У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 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Индивидуальный проект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 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37 / 37</a:t>
                      </a:r>
                      <a:endParaRPr lang="ru-RU" dirty="0"/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571480"/>
          <a:ext cx="8643967" cy="5686526"/>
        </p:xfrm>
        <a:graphic>
          <a:graphicData uri="http://schemas.openxmlformats.org/drawingml/2006/table">
            <a:tbl>
              <a:tblPr/>
              <a:tblGrid>
                <a:gridCol w="2286017"/>
                <a:gridCol w="3286148"/>
                <a:gridCol w="1000132"/>
                <a:gridCol w="2071670"/>
              </a:tblGrid>
              <a:tr h="791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Предметная область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Учебные предметы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НЕДЕЛЮ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два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учебных года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и литература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 2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/3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Иностранные языки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Ин. язык (английский)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Общественные науки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 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Б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2 / 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4/ 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и информатика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/ 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Естественные науки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/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ФК, экология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/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Курсы / предметы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выбору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/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Естествознание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 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Русский язык (практикум)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 / 2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Индивидуальный проект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 / 33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71604" y="0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Учебный план  </a:t>
            </a:r>
            <a:r>
              <a:rPr lang="ru-RU" b="1" dirty="0" smtClean="0"/>
              <a:t>ИУП (пример)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1000108"/>
          <a:ext cx="7500990" cy="5757866"/>
        </p:xfrm>
        <a:graphic>
          <a:graphicData uri="http://schemas.openxmlformats.org/drawingml/2006/table">
            <a:tbl>
              <a:tblPr/>
              <a:tblGrid>
                <a:gridCol w="2291969"/>
                <a:gridCol w="2153062"/>
                <a:gridCol w="972351"/>
                <a:gridCol w="2083608"/>
              </a:tblGrid>
              <a:tr h="3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Предметная область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Учебные предметы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НЕДЕЛЮ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два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учебных года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и литература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 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/3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Иностранные языки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Ин. язык(английский)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Общественные науки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 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Б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3 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3/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и информатика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/ 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Естественные науки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0/1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ФК, экология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/ 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/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Курсы / предметы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 выбору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/ 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Естествознание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Индивидуальный проект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2/1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 (практикум)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/2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4397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ИУП (пример)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Информационная и организационная работа </a:t>
            </a:r>
            <a:br>
              <a:rPr lang="ru-RU" sz="2400" b="1" dirty="0" smtClean="0"/>
            </a:br>
            <a:r>
              <a:rPr lang="ru-RU" sz="2400" b="1" dirty="0" smtClean="0"/>
              <a:t>(ноябрь -  </a:t>
            </a:r>
            <a:r>
              <a:rPr lang="ru-RU" sz="2400" b="1" dirty="0" smtClean="0"/>
              <a:t>апрель)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b="1" dirty="0" smtClean="0"/>
              <a:t>Информирование  родителей </a:t>
            </a:r>
            <a:r>
              <a:rPr lang="ru-RU" sz="2900" dirty="0" smtClean="0"/>
              <a:t>о введении ФГОС среднего общего образования в школе;</a:t>
            </a:r>
          </a:p>
          <a:p>
            <a:r>
              <a:rPr lang="ru-RU" sz="2900" dirty="0" smtClean="0"/>
              <a:t>Организационные </a:t>
            </a:r>
            <a:r>
              <a:rPr lang="ru-RU" sz="2900" b="1" dirty="0" smtClean="0"/>
              <a:t>собрания обучающихся 9 классов </a:t>
            </a:r>
            <a:r>
              <a:rPr lang="ru-RU" sz="2900" dirty="0" smtClean="0"/>
              <a:t>- знакомство с ФГОС СОО. </a:t>
            </a:r>
          </a:p>
          <a:p>
            <a:r>
              <a:rPr lang="ru-RU" sz="2900" b="1" dirty="0" smtClean="0"/>
              <a:t>Предварительное изучение запросов обучающихся 9 классо</a:t>
            </a:r>
            <a:r>
              <a:rPr lang="ru-RU" sz="2900" dirty="0" smtClean="0"/>
              <a:t>в, планирующих продолжить обучение в средней школе, на профильное обучение и предварительное определения профилей обучения на следующий  учебный год (проводится анкетирование обучающихся) </a:t>
            </a:r>
          </a:p>
          <a:p>
            <a:r>
              <a:rPr lang="ru-RU" sz="2900" b="1" dirty="0" smtClean="0"/>
              <a:t>Формирование   окончательных  запросов  обучающихся 9 классов</a:t>
            </a:r>
            <a:r>
              <a:rPr lang="ru-RU" sz="2900" dirty="0" smtClean="0"/>
              <a:t> на профильное обучение в средней школе, конструирование учебного плана профиля (профилей)</a:t>
            </a:r>
          </a:p>
          <a:p>
            <a:r>
              <a:rPr lang="ru-RU" sz="2900" b="1" dirty="0" smtClean="0"/>
              <a:t>Презентация  выбранных профилей </a:t>
            </a:r>
            <a:r>
              <a:rPr lang="ru-RU" sz="2900" b="1" dirty="0" smtClean="0"/>
              <a:t> (ИУП) </a:t>
            </a:r>
            <a:r>
              <a:rPr lang="ru-RU" sz="2900" dirty="0" smtClean="0"/>
              <a:t>для </a:t>
            </a:r>
            <a:r>
              <a:rPr lang="ru-RU" sz="2900" dirty="0" smtClean="0"/>
              <a:t>обучающихся и их родителей </a:t>
            </a:r>
          </a:p>
          <a:p>
            <a:r>
              <a:rPr lang="ru-RU" sz="2900" dirty="0" smtClean="0"/>
              <a:t>Практическое занятие  с будущими 10-классниками по </a:t>
            </a:r>
            <a:r>
              <a:rPr lang="ru-RU" sz="2900" b="1" dirty="0" smtClean="0"/>
              <a:t>конструированию индивидуального учебного плана</a:t>
            </a:r>
            <a:r>
              <a:rPr lang="ru-RU" sz="2900" dirty="0" smtClean="0"/>
              <a:t>.</a:t>
            </a:r>
          </a:p>
          <a:p>
            <a:r>
              <a:rPr lang="ru-RU" sz="2900" b="1" dirty="0" smtClean="0"/>
              <a:t>Согласование  учебных планов</a:t>
            </a:r>
            <a:r>
              <a:rPr lang="ru-RU" sz="2900" dirty="0" smtClean="0"/>
              <a:t> с родителями обучающихся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0"/>
            <a:ext cx="7499350" cy="107154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Варианты УП, планируемые к реализации в </a:t>
            </a:r>
            <a:r>
              <a:rPr lang="ru-RU" sz="2400" b="1" dirty="0" smtClean="0"/>
              <a:t>2022-2023 </a:t>
            </a:r>
            <a:r>
              <a:rPr lang="ru-RU" sz="2400" b="1" dirty="0" smtClean="0"/>
              <a:t>учебном году (по запросу):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1210975"/>
          <a:ext cx="7500991" cy="5357853"/>
        </p:xfrm>
        <a:graphic>
          <a:graphicData uri="http://schemas.openxmlformats.org/drawingml/2006/table">
            <a:tbl>
              <a:tblPr/>
              <a:tblGrid>
                <a:gridCol w="2028621"/>
                <a:gridCol w="3043477"/>
                <a:gridCol w="2428893"/>
              </a:tblGrid>
              <a:tr h="13976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Calibri"/>
                          <a:cs typeface="Times New Roman"/>
                        </a:rPr>
                        <a:t>Наименование профиля (ИУП) обучения в 10 классе с 01.09.2022 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Calibri"/>
                          <a:cs typeface="Times New Roman"/>
                        </a:rPr>
                        <a:t>Наименование  учебных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Calibri"/>
                          <a:cs typeface="Times New Roman"/>
                        </a:rPr>
                        <a:t>предметов профильного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Calibri"/>
                          <a:cs typeface="Times New Roman"/>
                        </a:rPr>
                        <a:t>(углублённого)  изучения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Calibri"/>
                          <a:cs typeface="Times New Roman"/>
                        </a:rPr>
                        <a:t>Количество   человек, планирующих  обучение  на  данном  профиле (ИУП)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Технологический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математика, информатика, физика, химия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3 чел.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ИУП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Математика, информатика, право / или английский язык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5 чел.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ИУП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Химия, биология, математика /или русский язык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5 чел.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8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ИУП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Химия, биология, право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1 чел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ИУП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Русский язык, право, литература / или история 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5 чел.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ИУП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Математика, право, история / или английский язык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4 чел</a:t>
                      </a:r>
                    </a:p>
                  </a:txBody>
                  <a:tcPr marL="67551" marR="67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/>
              <a:t>Материально – технические  условия  </a:t>
            </a:r>
            <a:br>
              <a:rPr lang="ru-RU" sz="2700" b="1" dirty="0" smtClean="0"/>
            </a:br>
            <a:r>
              <a:rPr lang="ru-RU" sz="2700" b="1" dirty="0" smtClean="0"/>
              <a:t>реализации профильного 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790712" cy="4533912"/>
          </a:xfrm>
        </p:spPr>
        <p:txBody>
          <a:bodyPr>
            <a:noAutofit/>
          </a:bodyPr>
          <a:lstStyle/>
          <a:p>
            <a:pPr lvl="0"/>
            <a:r>
              <a:rPr lang="ru-RU" sz="2200" b="1" dirty="0" smtClean="0">
                <a:solidFill>
                  <a:srgbClr val="7030A0"/>
                </a:solidFill>
              </a:rPr>
              <a:t>Современные  отремонтированные  и оснащённые кабинеты</a:t>
            </a:r>
            <a:endParaRPr lang="ru-RU" sz="2200" dirty="0" smtClean="0">
              <a:solidFill>
                <a:srgbClr val="7030A0"/>
              </a:solidFill>
            </a:endParaRPr>
          </a:p>
          <a:p>
            <a:pPr lvl="0"/>
            <a:r>
              <a:rPr lang="ru-RU" sz="2200" b="1" dirty="0" smtClean="0">
                <a:solidFill>
                  <a:srgbClr val="7030A0"/>
                </a:solidFill>
              </a:rPr>
              <a:t>Полный комплект лабораторного оборудования и программного обеспечения в соответствии с реализуемыми программами</a:t>
            </a:r>
            <a:endParaRPr lang="ru-RU" sz="2200" dirty="0" smtClean="0">
              <a:solidFill>
                <a:srgbClr val="7030A0"/>
              </a:solidFill>
            </a:endParaRPr>
          </a:p>
          <a:p>
            <a:pPr lvl="0"/>
            <a:r>
              <a:rPr lang="ru-RU" sz="2200" b="1" dirty="0" smtClean="0">
                <a:solidFill>
                  <a:srgbClr val="7030A0"/>
                </a:solidFill>
              </a:rPr>
              <a:t>Оборудованное  мультимедиа-аппаратурой и </a:t>
            </a:r>
            <a:r>
              <a:rPr lang="ru-RU" sz="2200" b="1" dirty="0" err="1" smtClean="0">
                <a:solidFill>
                  <a:srgbClr val="7030A0"/>
                </a:solidFill>
              </a:rPr>
              <a:t>документ-камерами</a:t>
            </a:r>
            <a:r>
              <a:rPr lang="ru-RU" sz="2200" b="1" dirty="0" smtClean="0">
                <a:solidFill>
                  <a:srgbClr val="7030A0"/>
                </a:solidFill>
              </a:rPr>
              <a:t> рабочее место учителя</a:t>
            </a:r>
          </a:p>
          <a:p>
            <a:pPr lvl="0"/>
            <a:r>
              <a:rPr lang="ru-RU" sz="2200" b="1" dirty="0" smtClean="0">
                <a:solidFill>
                  <a:srgbClr val="7030A0"/>
                </a:solidFill>
              </a:rPr>
              <a:t>Мобильные электронные  классы (3 комплекта по 15 ПК)</a:t>
            </a:r>
            <a:endParaRPr lang="ru-RU" sz="2200" dirty="0" smtClean="0">
              <a:solidFill>
                <a:srgbClr val="7030A0"/>
              </a:solidFill>
            </a:endParaRPr>
          </a:p>
          <a:p>
            <a:pPr lvl="0"/>
            <a:r>
              <a:rPr lang="ru-RU" sz="2200" b="1" dirty="0" smtClean="0">
                <a:solidFill>
                  <a:srgbClr val="7030A0"/>
                </a:solidFill>
              </a:rPr>
              <a:t>Наличие библиотечно-информационного  центра</a:t>
            </a:r>
            <a:endParaRPr lang="ru-RU" sz="2200" dirty="0" smtClean="0">
              <a:solidFill>
                <a:srgbClr val="7030A0"/>
              </a:solidFill>
            </a:endParaRPr>
          </a:p>
          <a:p>
            <a:pPr lvl="0"/>
            <a:r>
              <a:rPr lang="ru-RU" sz="2200" b="1" dirty="0" smtClean="0">
                <a:solidFill>
                  <a:srgbClr val="7030A0"/>
                </a:solidFill>
              </a:rPr>
              <a:t>100% обеспечение учебниками в соответствии с ФГОС СОО</a:t>
            </a:r>
            <a:endParaRPr lang="ru-RU" sz="2200" dirty="0" smtClean="0">
              <a:solidFill>
                <a:srgbClr val="7030A0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848</TotalTime>
  <Words>1610</Words>
  <PresentationFormat>Экран (4:3)</PresentationFormat>
  <Paragraphs>500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Профильное обучение В МОУ «Сланцевская СОШ №1» </vt:lpstr>
      <vt:lpstr>Слайд 2</vt:lpstr>
      <vt:lpstr>Учебный план технологического профиля обучения </vt:lpstr>
      <vt:lpstr>Слайд 4</vt:lpstr>
      <vt:lpstr>Слайд 5</vt:lpstr>
      <vt:lpstr>ИУП (пример)</vt:lpstr>
      <vt:lpstr>Информационная и организационная работа  (ноябрь -  апрель)</vt:lpstr>
      <vt:lpstr>Варианты УП, планируемые к реализации в 2022-2023 учебном году (по запросу):</vt:lpstr>
      <vt:lpstr>Материально – технические  условия   реализации профильного обучения:</vt:lpstr>
      <vt:lpstr>Слагаемые успеха</vt:lpstr>
      <vt:lpstr>Стартовые возможности выпускника 9 класса – залог качества профильного обучения</vt:lpstr>
      <vt:lpstr>Рекомендуемые ФИПИ баллы для освоения программ профильного обучения (2020 г.)</vt:lpstr>
      <vt:lpstr>Возможности  сетевого  взаимодействия при реализации профильного обучения в ОО  </vt:lpstr>
      <vt:lpstr>Результаты участия обучающихся  профильных 10-11 классов во Всероссийской олимпиаде школьников : </vt:lpstr>
      <vt:lpstr>Самоопределение выпускников   Технологический профиль</vt:lpstr>
      <vt:lpstr>Самоопределение выпускников   ИУП</vt:lpstr>
      <vt:lpstr>Самоопределение выпускников   ИУП</vt:lpstr>
      <vt:lpstr>Презентация профилей  в МОУ «Сланцевская СОШ №1» 27.01.2022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Профильное обучение В МОУ «Сланцевская СОШ №1» </dc:title>
  <dc:creator>Норина</dc:creator>
  <cp:lastModifiedBy>Норина</cp:lastModifiedBy>
  <cp:revision>90</cp:revision>
  <dcterms:created xsi:type="dcterms:W3CDTF">2018-01-23T08:22:50Z</dcterms:created>
  <dcterms:modified xsi:type="dcterms:W3CDTF">2022-01-19T14:19:14Z</dcterms:modified>
</cp:coreProperties>
</file>