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1" r:id="rId2"/>
    <p:sldId id="256" r:id="rId3"/>
    <p:sldId id="266" r:id="rId4"/>
    <p:sldId id="257" r:id="rId5"/>
    <p:sldId id="267" r:id="rId6"/>
    <p:sldId id="259" r:id="rId7"/>
    <p:sldId id="268" r:id="rId8"/>
    <p:sldId id="269" r:id="rId9"/>
    <p:sldId id="260" r:id="rId10"/>
    <p:sldId id="262" r:id="rId11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677CB4D-AFE0-4905-8F66-5A79765D684C}" type="datetimeFigureOut">
              <a:rPr lang="ru-RU" smtClean="0"/>
              <a:pPr/>
              <a:t>19.01.2022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37E8BEC5-B519-479B-A689-116E80DFC93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7259" y="879895"/>
            <a:ext cx="8160589" cy="3200400"/>
          </a:xfrm>
        </p:spPr>
        <p:txBody>
          <a:bodyPr>
            <a:noAutofit/>
          </a:bodyPr>
          <a:lstStyle/>
          <a:p>
            <a:pPr algn="ctr"/>
            <a:r>
              <a:rPr lang="ru-RU" sz="3200" cap="none" dirty="0" smtClean="0">
                <a:solidFill>
                  <a:schemeClr val="accent5">
                    <a:lumMod val="75000"/>
                  </a:schemeClr>
                </a:solidFill>
              </a:rPr>
              <a:t>ИНДИВИДУАЛЬНЫЕ УЧЕБНЫЕ ПЛАНЫ </a:t>
            </a:r>
            <a:br>
              <a:rPr lang="ru-RU" sz="3200" cap="none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cap="none" dirty="0" smtClean="0">
                <a:solidFill>
                  <a:schemeClr val="accent5">
                    <a:lumMod val="75000"/>
                  </a:schemeClr>
                </a:solidFill>
              </a:rPr>
              <a:t>КАК ОСНОВА </a:t>
            </a:r>
            <a:r>
              <a:rPr lang="ru-RU" sz="3200" cap="none" dirty="0" smtClean="0">
                <a:solidFill>
                  <a:schemeClr val="accent5">
                    <a:lumMod val="75000"/>
                  </a:schemeClr>
                </a:solidFill>
              </a:rPr>
              <a:t>САМООПРЕДЕЛЕНИЯ</a:t>
            </a:r>
            <a:endParaRPr lang="ru-RU" sz="3200" cap="none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8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0720" y="2133600"/>
            <a:ext cx="9553892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val="6393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4620" y="380269"/>
            <a:ext cx="5124090" cy="6072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chemeClr val="accent5">
                    <a:lumMod val="75000"/>
                  </a:schemeClr>
                </a:solidFill>
              </a:rPr>
              <a:t>Выбор пути своего предназначения – самый значительный, потому что этот гармоничный и наполненный образ жизни будет отражаться на всём, что вы делаете.</a:t>
            </a:r>
            <a:endParaRPr lang="ru-RU" sz="32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 descr="C:\Users\kongo\Downloads\625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238" y="0"/>
            <a:ext cx="622176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3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52718"/>
            <a:ext cx="9897375" cy="985969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70" y="1043797"/>
            <a:ext cx="10616899" cy="5452798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«…</a:t>
            </a:r>
            <a:r>
              <a:rPr lang="ru-RU" sz="2800" i="1" dirty="0">
                <a:solidFill>
                  <a:schemeClr val="accent5">
                    <a:lumMod val="75000"/>
                  </a:schemeClr>
                </a:solidFill>
              </a:rPr>
              <a:t>профессии кажутся нам самыми возвышенными, если они пустили в нашем сердце глубокие корни, если идеям, господствующим в них, мы готовы принести в жертву нашу жизнь и все наши стремления. Они могут осчастливить того, кто имеет к ним призвание, но они обрекают на гибель того, кто принялся за них поспешно, необдуманно, поддавшись </a:t>
            </a:r>
            <a:r>
              <a:rPr lang="ru-RU" sz="2800" i="1" dirty="0" smtClean="0">
                <a:solidFill>
                  <a:schemeClr val="accent5">
                    <a:lumMod val="75000"/>
                  </a:schemeClr>
                </a:solidFill>
              </a:rPr>
              <a:t>моменту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». </a:t>
            </a:r>
          </a:p>
          <a:p>
            <a:r>
              <a:rPr lang="ru-RU" sz="2800" b="0" dirty="0"/>
              <a:t> </a:t>
            </a:r>
            <a:r>
              <a:rPr lang="ru-RU" sz="2800" b="0" dirty="0" smtClean="0"/>
              <a:t>                                                                         </a:t>
            </a:r>
            <a:r>
              <a:rPr lang="ru-RU" sz="2800" b="0" dirty="0" smtClean="0">
                <a:solidFill>
                  <a:schemeClr val="accent5">
                    <a:lumMod val="75000"/>
                  </a:schemeClr>
                </a:solidFill>
              </a:rPr>
              <a:t>Маркс </a:t>
            </a:r>
            <a:r>
              <a:rPr lang="ru-RU" sz="2800" b="0" dirty="0">
                <a:solidFill>
                  <a:schemeClr val="accent5">
                    <a:lumMod val="75000"/>
                  </a:schemeClr>
                </a:solidFill>
              </a:rPr>
              <a:t>К.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159" y="161159"/>
            <a:ext cx="8911687" cy="128089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Индивидуальный учебный план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442" y="1552755"/>
            <a:ext cx="6185139" cy="530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учебный </a:t>
            </a:r>
            <a:r>
              <a:rPr lang="ru-RU" sz="2800" b="1" dirty="0"/>
              <a:t>план, обеспечивающий освоение образовательной программы на основе индивидуализации </a:t>
            </a:r>
            <a:r>
              <a:rPr lang="ru-RU" sz="2800" b="1" dirty="0" smtClean="0"/>
              <a:t>её </a:t>
            </a:r>
            <a:r>
              <a:rPr lang="ru-RU" sz="2800" b="1" dirty="0"/>
              <a:t>содержания с </a:t>
            </a:r>
            <a:r>
              <a:rPr lang="ru-RU" sz="2800" b="1" dirty="0" smtClean="0"/>
              <a:t>учётом </a:t>
            </a:r>
            <a:r>
              <a:rPr lang="ru-RU" sz="2800" b="1" dirty="0"/>
              <a:t>особенностей и образовательных потребностей конкретного </a:t>
            </a:r>
            <a:r>
              <a:rPr lang="ru-RU" sz="2800" b="1" dirty="0" smtClean="0"/>
              <a:t>обучающегося</a:t>
            </a:r>
            <a:endParaRPr lang="ru-RU" sz="2800" b="1" dirty="0"/>
          </a:p>
        </p:txBody>
      </p:sp>
      <p:pic>
        <p:nvPicPr>
          <p:cNvPr id="4" name="Рисунок 3" descr="C:\Users\kongo\Downloads\1541684314-531dc347c0d989775650de94b72ebfa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81" y="2751826"/>
            <a:ext cx="5601419" cy="410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1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77" y="345056"/>
            <a:ext cx="10543465" cy="63901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Алгоритм действий при составлении ИУП :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94" y="1436914"/>
            <a:ext cx="9065623" cy="5421086"/>
          </a:xfrm>
        </p:spPr>
        <p:txBody>
          <a:bodyPr/>
          <a:lstStyle/>
          <a:p>
            <a:r>
              <a:rPr lang="ru-RU" sz="2000" dirty="0" smtClean="0"/>
              <a:t> </a:t>
            </a:r>
            <a:r>
              <a:rPr lang="ru-RU" sz="2400" dirty="0" smtClean="0"/>
              <a:t>ПЕРВЫЙ ШАГ: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/>
              <a:t>о</a:t>
            </a:r>
            <a:r>
              <a:rPr lang="ru-RU" sz="2400" b="0" dirty="0" smtClean="0"/>
              <a:t>знакомиться </a:t>
            </a:r>
            <a:r>
              <a:rPr lang="ru-RU" sz="2400" b="0" dirty="0"/>
              <a:t>со списком обязательных учебных </a:t>
            </a:r>
            <a:r>
              <a:rPr lang="ru-RU" sz="2400" b="0" dirty="0" smtClean="0"/>
              <a:t>предметов;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/>
              <a:t>о</a:t>
            </a:r>
            <a:r>
              <a:rPr lang="ru-RU" sz="2400" b="0" dirty="0" smtClean="0"/>
              <a:t>пределить, на каком уровне (базовом или </a:t>
            </a:r>
            <a:r>
              <a:rPr lang="ru-RU" sz="2400" b="0" dirty="0"/>
              <a:t>углублённом</a:t>
            </a:r>
            <a:r>
              <a:rPr lang="ru-RU" sz="2400" b="0" dirty="0" smtClean="0"/>
              <a:t>) будут изучаться учебные предметы.</a:t>
            </a:r>
          </a:p>
          <a:p>
            <a:r>
              <a:rPr lang="ru-RU" sz="2400" dirty="0"/>
              <a:t>ВТОРОЙ ШАГ: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0" dirty="0"/>
              <a:t>выберите </a:t>
            </a:r>
            <a:r>
              <a:rPr lang="ru-RU" sz="2400" b="0" dirty="0" smtClean="0"/>
              <a:t>предметы</a:t>
            </a:r>
            <a:r>
              <a:rPr lang="ru-RU" sz="2400" b="0" dirty="0"/>
              <a:t> </a:t>
            </a:r>
            <a:r>
              <a:rPr lang="ru-RU" sz="2400" b="0" dirty="0" smtClean="0"/>
              <a:t>для изучения </a:t>
            </a:r>
            <a:r>
              <a:rPr lang="ru-RU" sz="2400" b="0" dirty="0"/>
              <a:t>на углублённом уровне. </a:t>
            </a:r>
            <a:endParaRPr lang="ru-RU" sz="2400" b="0" dirty="0" smtClean="0"/>
          </a:p>
          <a:p>
            <a:r>
              <a:rPr lang="ru-RU" sz="2400" dirty="0" smtClean="0"/>
              <a:t>ТРЕТИЙ </a:t>
            </a:r>
            <a:r>
              <a:rPr lang="ru-RU" sz="2400" dirty="0"/>
              <a:t>ШАГ: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0" dirty="0"/>
              <a:t>в</a:t>
            </a:r>
            <a:r>
              <a:rPr lang="ru-RU" sz="2400" b="0" dirty="0" smtClean="0"/>
              <a:t>ыбрать курсы внеурочной 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41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127" y="345056"/>
            <a:ext cx="9475515" cy="9920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Индивидуальный учебный план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включает в себя обязательные учебные предметы: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9238"/>
            <a:ext cx="11999344" cy="5317322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учебные предметы по выбору из обязательных предметных областей (на базовом или </a:t>
            </a:r>
            <a:r>
              <a:rPr lang="ru-RU" sz="2000" dirty="0" smtClean="0"/>
              <a:t>углублённом </a:t>
            </a:r>
            <a:r>
              <a:rPr lang="ru-RU" sz="2000" dirty="0"/>
              <a:t>уровне</a:t>
            </a:r>
            <a:r>
              <a:rPr lang="ru-RU" sz="2000" dirty="0" smtClean="0"/>
              <a:t>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интегрированный учебный курс </a:t>
            </a:r>
            <a:r>
              <a:rPr lang="ru-RU" sz="2000" dirty="0"/>
              <a:t>«Естествознание</a:t>
            </a:r>
            <a:r>
              <a:rPr lang="ru-RU" sz="2000" dirty="0" smtClean="0"/>
              <a:t>»;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дополнительные учебные предметы, курсы по выбору </a:t>
            </a:r>
            <a:r>
              <a:rPr lang="ru-RU" sz="2000" dirty="0" smtClean="0"/>
              <a:t>(«</a:t>
            </a:r>
            <a:r>
              <a:rPr lang="ru-RU" dirty="0" smtClean="0"/>
              <a:t>Математика: практикум</a:t>
            </a:r>
            <a:r>
              <a:rPr lang="ru-RU" sz="2000" dirty="0" smtClean="0"/>
              <a:t>», «Русский язык: практикум»);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общие предметы для включения во все учебные </a:t>
            </a:r>
            <a:r>
              <a:rPr lang="ru-RU" sz="2000" dirty="0" smtClean="0"/>
              <a:t>планы;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индивидуальный проект.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60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79567"/>
            <a:ext cx="10363200" cy="4889410"/>
          </a:xfrm>
        </p:spPr>
        <p:txBody>
          <a:bodyPr/>
          <a:lstStyle/>
          <a:p>
            <a:endParaRPr lang="ru-RU" sz="1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00298"/>
            <a:ext cx="10363200" cy="102761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УЧЕБНЫЙ  ПЛАН  на 2020-2022 учебный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год с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углублённым изучением русского языка, истории и права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054036"/>
              </p:ext>
            </p:extLst>
          </p:nvPr>
        </p:nvGraphicFramePr>
        <p:xfrm>
          <a:off x="1" y="792486"/>
          <a:ext cx="11965578" cy="6065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555"/>
                <a:gridCol w="1852555"/>
                <a:gridCol w="1639815"/>
                <a:gridCol w="613235"/>
                <a:gridCol w="857386"/>
                <a:gridCol w="857386"/>
                <a:gridCol w="857386"/>
                <a:gridCol w="856674"/>
                <a:gridCol w="856674"/>
                <a:gridCol w="860956"/>
                <a:gridCol w="860956"/>
              </a:tblGrid>
              <a:tr h="179580">
                <a:tc rowSpan="3">
                  <a:txBody>
                    <a:bodyPr/>
                    <a:lstStyle/>
                    <a:p>
                      <a:pPr marL="445135" indent="-4095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Часть УП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3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Предметные области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3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Учебные предметы 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3">
                  <a:txBody>
                    <a:bodyPr/>
                    <a:lstStyle/>
                    <a:p>
                      <a:pPr marL="54610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Уровень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vert="vert270"/>
                </a:tc>
                <a:tc gridSpan="5">
                  <a:txBody>
                    <a:bodyPr/>
                    <a:lstStyle/>
                    <a:p>
                      <a:pPr marR="20510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Количество часов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181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10 класс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11 класс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2">
                  <a:txBody>
                    <a:bodyPr/>
                    <a:lstStyle/>
                    <a:p>
                      <a:pPr marL="34925" marR="158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Итого за два года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5867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ОЧ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ЧФУ ОО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3655" marR="730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в неделе/ в 10 классе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ОЧ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 marR="514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ЧФУ ОО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3655" marR="723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в неделе/ в 11 классе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121">
                <a:tc rowSpan="10">
                  <a:txBody>
                    <a:bodyPr/>
                    <a:lstStyle/>
                    <a:p>
                      <a:pPr marL="355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Общие учебные предметы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и литература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Русский язык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У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 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204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16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Литература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204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16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700">
                          <a:effectLst/>
                        </a:rPr>
                        <a:t>Родной язык. </a:t>
                      </a:r>
                    </a:p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Родная литература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167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31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Иностранные языки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Иностранный язык (английский язык)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204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  <a:tr h="31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 marR="527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Математика и информатика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Математика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6/204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6/204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408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16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Общественные  науки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История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4/136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4/136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272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1621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Естественные науки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Астрономия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-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1/34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4752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Физическая культура, экология, ОБЖ  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Основы безопасности жизнедеятельности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1/34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1/34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68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  <a:tr h="31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Физическая культура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 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204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200088">
                <a:tc rowSpan="3">
                  <a:txBody>
                    <a:bodyPr/>
                    <a:lstStyle/>
                    <a:p>
                      <a:pPr marL="285750" marR="3810" indent="-17399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Учебные предметы  по выбору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из обязательных предметных областей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2">
                  <a:txBody>
                    <a:bodyPr/>
                    <a:lstStyle/>
                    <a:p>
                      <a:pPr marL="46355" marR="406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Общественные  науки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Право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  <a:tr h="1945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Обществознание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136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6503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Естественные науки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Естествознание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3/102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204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</a:tr>
              <a:tr h="32978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Дополнительные учебные предметы, курсы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2">
                  <a:txBody>
                    <a:bodyPr/>
                    <a:lstStyle/>
                    <a:p>
                      <a:pPr marL="33655" marR="298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Курсы, предметы по выбору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700">
                          <a:effectLst/>
                        </a:rPr>
                        <a:t>Русский язык:</a:t>
                      </a:r>
                    </a:p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практикум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У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1/34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102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  <a:tr h="329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700">
                          <a:effectLst/>
                        </a:rPr>
                        <a:t>Математика:</a:t>
                      </a:r>
                    </a:p>
                    <a:p>
                      <a:pPr marL="34290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700">
                          <a:effectLst/>
                        </a:rPr>
                        <a:t>практикум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Б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136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  <a:tr h="318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34290" marR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Индивидуальный проект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2/68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-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68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  <a:tr h="423432">
                <a:tc rowSpan="2" gridSpan="3">
                  <a:txBody>
                    <a:bodyPr/>
                    <a:lstStyle/>
                    <a:p>
                      <a:pPr marL="34290" marR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Максимальная аудиторная нагрузка обучающегося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</a:p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60%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</a:p>
                    <a:p>
                      <a:pPr marR="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40%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20 </a:t>
                      </a:r>
                    </a:p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60%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13</a:t>
                      </a:r>
                    </a:p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40%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  <a:tr h="26105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 gridSpan="2"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33/1122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 gridSpan="2"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</a:rPr>
                        <a:t>33/1122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</a:rPr>
                        <a:t>2244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41" marR="0" marT="2150" marB="21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10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5" y="1053736"/>
            <a:ext cx="11538857" cy="5608321"/>
          </a:xfrm>
        </p:spPr>
        <p:txBody>
          <a:bodyPr/>
          <a:lstStyle/>
          <a:p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57051"/>
            <a:ext cx="10363200" cy="109075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5">
                    <a:lumMod val="75000"/>
                  </a:schemeClr>
                </a:solidFill>
              </a:rPr>
              <a:t>УЧЕБНЫЙ  ПЛАН  на 2020-2022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</a:rPr>
              <a:t>учебный год с углублённым изучением русского языка, математики и географии</a:t>
            </a: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07127"/>
              </p:ext>
            </p:extLst>
          </p:nvPr>
        </p:nvGraphicFramePr>
        <p:xfrm>
          <a:off x="0" y="1053734"/>
          <a:ext cx="12000411" cy="5804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948"/>
                <a:gridCol w="1857948"/>
                <a:gridCol w="1644589"/>
                <a:gridCol w="615020"/>
                <a:gridCol w="859882"/>
                <a:gridCol w="859882"/>
                <a:gridCol w="859882"/>
                <a:gridCol w="859166"/>
                <a:gridCol w="859166"/>
                <a:gridCol w="863464"/>
                <a:gridCol w="863464"/>
              </a:tblGrid>
              <a:tr h="162651">
                <a:tc rowSpan="3">
                  <a:txBody>
                    <a:bodyPr/>
                    <a:lstStyle/>
                    <a:p>
                      <a:pPr marL="445135" indent="-4095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Часть УП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3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Предметные области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3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Учебные предметы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3">
                  <a:txBody>
                    <a:bodyPr/>
                    <a:lstStyle/>
                    <a:p>
                      <a:pPr marL="54610" marR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Уровень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vert="vert270"/>
                </a:tc>
                <a:tc gridSpan="5">
                  <a:txBody>
                    <a:bodyPr/>
                    <a:lstStyle/>
                    <a:p>
                      <a:pPr marR="205105"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Количество часов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15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1646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 класс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11 класс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2">
                  <a:txBody>
                    <a:bodyPr/>
                    <a:lstStyle/>
                    <a:p>
                      <a:pPr marL="34925" marR="1587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Итого за два года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582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ОЧ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ЧФУ ОО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3655" marR="730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в неделе/ в 10 классе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ОЧ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 marR="5143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ЧФУ ОО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3655" marR="723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в неделе/ в 11 классе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838">
                <a:tc rowSpan="8">
                  <a:txBody>
                    <a:bodyPr/>
                    <a:lstStyle/>
                    <a:p>
                      <a:pPr marL="3556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Общие учебные предметы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Русский язык и литература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Русский язык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146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Литература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43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Иностранные языки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Иностранный язык (английский язык)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  <a:tr h="29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 marR="5270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Математика и информатика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Математика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6/204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6/204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408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29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Общественные  науки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История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136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146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Естественные науки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Астрономия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582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Физическая культура, экология, ОБЖ  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Основы безопасности жизнедеятельности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1/34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1/34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  <a:tr h="29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Физическая культура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698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181225">
                <a:tc rowSpan="5">
                  <a:txBody>
                    <a:bodyPr/>
                    <a:lstStyle/>
                    <a:p>
                      <a:pPr marL="285750" marR="3810" indent="-173990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Учебные предметы  по выбору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из обязательных предметных областей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2">
                  <a:txBody>
                    <a:bodyPr/>
                    <a:lstStyle/>
                    <a:p>
                      <a:pPr marL="46355" marR="406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Общественные  науки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География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  <a:tr h="146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Обществознание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136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146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Естественные науки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Физика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3/102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146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800">
                          <a:effectLst/>
                        </a:rPr>
                        <a:t>Родной язык. </a:t>
                      </a:r>
                    </a:p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Родная литература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Родной язык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Б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4007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</a:tr>
              <a:tr h="30458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Дополнительные учебные предметы, курсы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2">
                  <a:txBody>
                    <a:bodyPr/>
                    <a:lstStyle/>
                    <a:p>
                      <a:pPr marL="33655" marR="298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Курсы, предметы по выбору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800">
                          <a:effectLst/>
                        </a:rPr>
                        <a:t>Русский язык:</a:t>
                      </a:r>
                    </a:p>
                    <a:p>
                      <a:pPr marL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практикум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1/34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102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  <a:tr h="3045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800">
                          <a:effectLst/>
                        </a:rPr>
                        <a:t>Математика:</a:t>
                      </a:r>
                    </a:p>
                    <a:p>
                      <a:pPr marL="34290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800">
                          <a:effectLst/>
                        </a:rPr>
                        <a:t>практикум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У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1/34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68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  <a:tr h="290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34290" marR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Индивидуальный проект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2/68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-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68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  <a:tr h="404318">
                <a:tc rowSpan="2" gridSpan="3">
                  <a:txBody>
                    <a:bodyPr/>
                    <a:lstStyle/>
                    <a:p>
                      <a:pPr marL="34290" marR="3429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Максимальная аудиторная нагрузка обучающегося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 </a:t>
                      </a:r>
                    </a:p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60%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</a:p>
                    <a:p>
                      <a:pPr marR="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40%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20  </a:t>
                      </a:r>
                    </a:p>
                    <a:p>
                      <a:pPr marR="1841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60%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13 </a:t>
                      </a:r>
                    </a:p>
                    <a:p>
                      <a:pPr marR="196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40%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  <a:tr h="236447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 gridSpan="2">
                  <a:txBody>
                    <a:bodyPr/>
                    <a:lstStyle/>
                    <a:p>
                      <a:pPr marR="2032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33/1122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 gridSpan="2"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33/1122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  <a:tc>
                  <a:txBody>
                    <a:bodyPr/>
                    <a:lstStyle/>
                    <a:p>
                      <a:pPr marR="1778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2244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529" marR="0" marT="2237" marB="223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779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96983"/>
            <a:ext cx="10160000" cy="5229181"/>
          </a:xfrm>
        </p:spPr>
        <p:txBody>
          <a:bodyPr/>
          <a:lstStyle/>
          <a:p>
            <a:endParaRPr lang="ru-RU" altLang="ru-RU" dirty="0"/>
          </a:p>
          <a:p>
            <a:pPr marL="0" indent="0">
              <a:buNone/>
            </a:pPr>
            <a:endParaRPr lang="ru-RU" altLang="ru-RU" dirty="0"/>
          </a:p>
          <a:p>
            <a:r>
              <a:rPr lang="ru-RU" sz="4400" dirty="0" smtClean="0"/>
              <a:t>Презентация профильного </a:t>
            </a:r>
            <a:r>
              <a:rPr lang="ru-RU" sz="4400" dirty="0"/>
              <a:t>обучения </a:t>
            </a:r>
            <a:r>
              <a:rPr lang="ru-RU" sz="4400" dirty="0" smtClean="0"/>
              <a:t>на </a:t>
            </a:r>
            <a:r>
              <a:rPr lang="ru-RU" sz="4400" dirty="0"/>
              <a:t>уровне </a:t>
            </a:r>
            <a:r>
              <a:rPr lang="ru-RU" sz="4400" dirty="0" smtClean="0"/>
              <a:t>СОО состоится </a:t>
            </a:r>
            <a:r>
              <a:rPr lang="ru-RU" sz="4400" dirty="0" smtClean="0"/>
              <a:t>10.02.2022 </a:t>
            </a:r>
            <a:r>
              <a:rPr lang="ru-RU" sz="4400" dirty="0" smtClean="0"/>
              <a:t>г. в 16.00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2940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501</TotalTime>
  <Words>813</Words>
  <Application>Microsoft Office PowerPoint</Application>
  <PresentationFormat>Широкоэкранный</PresentationFormat>
  <Paragraphs>422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Главная</vt:lpstr>
      <vt:lpstr>ИНДИВИДУАЛЬНЫЕ УЧЕБНЫЕ ПЛАНЫ  КАК ОСНОВА САМООПРЕДЕЛЕНИЯ</vt:lpstr>
      <vt:lpstr>Презентация PowerPoint</vt:lpstr>
      <vt:lpstr>Презентация PowerPoint</vt:lpstr>
      <vt:lpstr>Индивидуальный учебный план -</vt:lpstr>
      <vt:lpstr>Алгоритм действий при составлении ИУП :</vt:lpstr>
      <vt:lpstr>Индивидуальный учебный план включает в себя обязательные учебные предметы: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A. Prokopchuk</dc:creator>
  <cp:lastModifiedBy>Olga A. Prokopchuk</cp:lastModifiedBy>
  <cp:revision>28</cp:revision>
  <cp:lastPrinted>2022-01-19T13:31:15Z</cp:lastPrinted>
  <dcterms:created xsi:type="dcterms:W3CDTF">2020-01-21T09:16:56Z</dcterms:created>
  <dcterms:modified xsi:type="dcterms:W3CDTF">2022-01-19T13:32:09Z</dcterms:modified>
</cp:coreProperties>
</file>