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842" autoAdjust="0"/>
  </p:normalViewPr>
  <p:slideViewPr>
    <p:cSldViewPr snapToGrid="0" showGuides="1">
      <p:cViewPr>
        <p:scale>
          <a:sx n="60" d="100"/>
          <a:sy n="60" d="100"/>
        </p:scale>
        <p:origin x="2232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24436-0E5E-46E2-975E-039E755B5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91408F-C750-47E8-950C-72C3CCBF3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A73D1-3AC0-4B30-9607-B5589B11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3CEC3F-650C-4F6D-9E82-B1DE5DF9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95D5E-7C2C-46B1-BD7F-63399F74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2189C-BE28-4D6A-AD87-B9713312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6BBB8C-7232-4DAB-AB47-C01F66152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6B57F-C096-4794-88A7-8E23ED3D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CA162-2350-4ABF-8BE1-005BB394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A658C2-1A0F-424A-B7C6-E15B0D27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7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E6BF46-4448-4357-8421-7D1AF90B1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1AED38-29EF-4CAA-A51D-4EA1CA3FE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09FDC-137A-40BC-8539-59080798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3944BF-91D9-476F-B30C-B0850C3A2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E976C3-EE4C-4F50-8FBF-E2671BDC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CB971-240A-4A23-BB2F-9B0BC121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BC4F37-81DB-42E9-BB9D-9EF0F18B9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0F77C4-693E-4277-BB80-53BAC269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F57DFF-07C3-4DF9-B8D9-E8B30C2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F0E0E0-DACA-498A-9FC9-61D0FF31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7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F0699-7E87-4AE1-9A98-7108B4D7B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E5367D-CCFD-4969-8AD8-59446FA07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712F2-F91E-463A-AADE-BD913F86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D3FC8B-A3BF-4A8F-BDEF-25105160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5B8DF-C012-466C-B228-7AD78736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4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CDE14-0DC8-4A41-BF17-B04DE081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6BF110-5E2D-475E-8F3E-96C1AAEE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5F2D7A-137B-4FBF-BD62-F9A49665D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7C1B2D-C3B2-47DB-ABD3-38993542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679F44-C6ED-471E-959E-1247B0C3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2BC122-1775-4D6B-865B-6984F01C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5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BB839-B0DC-412B-B71A-0622126F6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98F198-844E-4240-8297-67DD3DE1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5FFC44-A560-4501-A4A4-EEE7D5C1D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1129C5-4265-4141-901B-2DEBF7A80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60458B-F538-44ED-9292-865395B70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33214A-4F38-4DC3-9218-A8E908FE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AE5FEE-F6D9-4222-9546-A3925803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8AA677-F0EB-4055-9970-F90D29EB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8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70253-F0A3-4147-AA83-109B8963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5DA610-3DDF-49AA-8492-7C967290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2F2C8E-EFE1-46ED-A885-02FC7BF6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3460C5-0ADF-43EF-8157-71BCE4A5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1D9742-F54E-43E8-B908-F58F6BB9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5EC88D-4FC7-4F04-ADA4-2CFE7033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2E982F-287D-4374-82CA-E54C16DD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5965C-0597-48E8-B0D0-F3C4D98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347D20-1231-46CE-8B73-123F45C44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21CE1E-D68D-4605-AD7E-7732BAB97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DCD68E-8725-499B-83F6-0D6615B1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AFFB52-260F-40DD-94B6-B3709AE0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644216-5892-4093-A0E0-5F91CC57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2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1E3BF-274A-4003-BCD4-F020492D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A7A394-8C35-4707-8821-C4D532E22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E5283F-9104-4D16-BC02-1A7F586BB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E02057-FD12-43F3-BADA-152E75A9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7E13B0-2D46-4D84-A85A-6641F260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6C24A0-DB1E-4B73-A4CF-8C6E235C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5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EB001-03F5-42B5-9681-570A7F3B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C71B2C-ABFC-4F45-8283-8A246F343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2EBF4-EB0D-4D0C-A012-BE0F47AEF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ACD3-1E44-4343-A56F-59D336763ABF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1E218E-7C13-4F4F-87F1-E250BAFCA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94357-1B4D-44D7-A318-26478CD8E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19529C-434F-473A-97F9-25A256BE97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2000"/>
              </a:srgbClr>
            </a:outerShdw>
          </a:effectLst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7C86B-14A8-4301-A00D-0BD33A87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752" y="869649"/>
            <a:ext cx="10058400" cy="39042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О ходе реализации </a:t>
            </a:r>
            <a:b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</a:br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муниципальной программы </a:t>
            </a:r>
            <a:b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</a:br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«Развитие образования муниципального образования Сланцевского муниципального района на 2019-2024 годы»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6064BB-C325-4218-B8DC-272DB56F9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832" y="5908869"/>
            <a:ext cx="9829800" cy="8947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000" dirty="0"/>
              <a:t>  Комитет образования администрации Сланцевский муниципальный район                                                   </a:t>
            </a:r>
          </a:p>
          <a:p>
            <a:r>
              <a:rPr lang="ru-RU" sz="2000" dirty="0"/>
              <a:t>28.01.2022 г.</a:t>
            </a:r>
          </a:p>
        </p:txBody>
      </p:sp>
    </p:spTree>
    <p:extLst>
      <p:ext uri="{BB962C8B-B14F-4D97-AF65-F5344CB8AC3E}">
        <p14:creationId xmlns:p14="http://schemas.microsoft.com/office/powerpoint/2010/main" val="122621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6856718"/>
          </a:xfrm>
          <a:prstGeom prst="rect">
            <a:avLst/>
          </a:prstGeom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BCF9FC6-1361-4A63-AA6A-C2C4998D4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496400"/>
              </p:ext>
            </p:extLst>
          </p:nvPr>
        </p:nvGraphicFramePr>
        <p:xfrm>
          <a:off x="1620384" y="637277"/>
          <a:ext cx="8784976" cy="6048671"/>
        </p:xfrm>
        <a:graphic>
          <a:graphicData uri="http://schemas.openxmlformats.org/drawingml/2006/table">
            <a:tbl>
              <a:tblPr/>
              <a:tblGrid>
                <a:gridCol w="593424">
                  <a:extLst>
                    <a:ext uri="{9D8B030D-6E8A-4147-A177-3AD203B41FA5}">
                      <a16:colId xmlns:a16="http://schemas.microsoft.com/office/drawing/2014/main" val="707957083"/>
                    </a:ext>
                  </a:extLst>
                </a:gridCol>
                <a:gridCol w="4712164">
                  <a:extLst>
                    <a:ext uri="{9D8B030D-6E8A-4147-A177-3AD203B41FA5}">
                      <a16:colId xmlns:a16="http://schemas.microsoft.com/office/drawing/2014/main" val="2807326215"/>
                    </a:ext>
                  </a:extLst>
                </a:gridCol>
                <a:gridCol w="1137373">
                  <a:extLst>
                    <a:ext uri="{9D8B030D-6E8A-4147-A177-3AD203B41FA5}">
                      <a16:colId xmlns:a16="http://schemas.microsoft.com/office/drawing/2014/main" val="21620514"/>
                    </a:ext>
                  </a:extLst>
                </a:gridCol>
                <a:gridCol w="1173019">
                  <a:extLst>
                    <a:ext uri="{9D8B030D-6E8A-4147-A177-3AD203B41FA5}">
                      <a16:colId xmlns:a16="http://schemas.microsoft.com/office/drawing/2014/main" val="1995011330"/>
                    </a:ext>
                  </a:extLst>
                </a:gridCol>
                <a:gridCol w="1168996">
                  <a:extLst>
                    <a:ext uri="{9D8B030D-6E8A-4147-A177-3AD203B41FA5}">
                      <a16:colId xmlns:a16="http://schemas.microsoft.com/office/drawing/2014/main" val="1723433666"/>
                    </a:ext>
                  </a:extLst>
                </a:gridCol>
              </a:tblGrid>
              <a:tr h="3039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  наименование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 показателя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7260347"/>
                  </a:ext>
                </a:extLst>
              </a:tr>
              <a:tr h="830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2121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2022 год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0890"/>
                  </a:ext>
                </a:extLst>
              </a:tr>
              <a:tr h="1860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 в возрасте от 6 до 17 лет (включительно) на территории Ленинградской области, охваченных организованными формами оздоровления и отдыха детей и подростков (в общем количестве детей указанной категории)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65452"/>
                  </a:ext>
                </a:extLst>
              </a:tr>
              <a:tr h="1677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детей, находящихся в трудной жизненной ситуации, охваченных организованными формами отдыха  и  оздоровления от  общего  количества  детей данной  категории, подлежащих оздоровлению.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448472"/>
                  </a:ext>
                </a:extLst>
              </a:tr>
              <a:tr h="1376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профильных учреждений отдыха и оздоровления, принимающих детей и подростков в летний период от общего количества учреждений отдыха и оздоровления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83269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C7905BA-B273-4F77-A540-D61432A1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49" y="116632"/>
            <a:ext cx="8784976" cy="520645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Плановые значения:</a:t>
            </a:r>
          </a:p>
        </p:txBody>
      </p:sp>
    </p:spTree>
    <p:extLst>
      <p:ext uri="{BB962C8B-B14F-4D97-AF65-F5344CB8AC3E}">
        <p14:creationId xmlns:p14="http://schemas.microsoft.com/office/powerpoint/2010/main" val="272090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4" name="Таблица 12">
            <a:extLst>
              <a:ext uri="{FF2B5EF4-FFF2-40B4-BE49-F238E27FC236}">
                <a16:creationId xmlns:a16="http://schemas.microsoft.com/office/drawing/2014/main" id="{DDD6D951-B9FD-4012-990C-0B4F5BCF9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92617"/>
              </p:ext>
            </p:extLst>
          </p:nvPr>
        </p:nvGraphicFramePr>
        <p:xfrm>
          <a:off x="1406065" y="1211459"/>
          <a:ext cx="8712970" cy="5436315"/>
        </p:xfrm>
        <a:graphic>
          <a:graphicData uri="http://schemas.openxmlformats.org/drawingml/2006/table">
            <a:tbl>
              <a:tblPr firstRow="1" bandRow="1"/>
              <a:tblGrid>
                <a:gridCol w="3240360">
                  <a:extLst>
                    <a:ext uri="{9D8B030D-6E8A-4147-A177-3AD203B41FA5}">
                      <a16:colId xmlns:a16="http://schemas.microsoft.com/office/drawing/2014/main" val="384982291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52235819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307775364"/>
                    </a:ext>
                  </a:extLst>
                </a:gridCol>
                <a:gridCol w="1440162">
                  <a:extLst>
                    <a:ext uri="{9D8B030D-6E8A-4147-A177-3AD203B41FA5}">
                      <a16:colId xmlns:a16="http://schemas.microsoft.com/office/drawing/2014/main" val="2356224834"/>
                    </a:ext>
                  </a:extLst>
                </a:gridCol>
              </a:tblGrid>
              <a:tr h="84588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 МП на 2021</a:t>
                      </a:r>
                    </a:p>
                    <a:p>
                      <a:pPr algn="ctr"/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 ОО на 2021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Факт ОО на 2021 %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4607"/>
                  </a:ext>
                </a:extLst>
              </a:tr>
              <a:tr h="66981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ССОШ №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742163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ССОШ №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62433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ССОШ №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52506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ССОШ №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49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107239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Старопольская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761121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Загривская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03747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Новосельская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77790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Выскатская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922944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Овсищенсная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н.ш</a:t>
                      </a:r>
                      <a:r>
                        <a:rPr lang="ru-RU" dirty="0"/>
                        <a:t>./</a:t>
                      </a:r>
                      <a:r>
                        <a:rPr lang="ru-RU" dirty="0" err="1"/>
                        <a:t>д.с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540983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07DF9BB-ECC0-4167-AD64-003E1714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331" y="0"/>
            <a:ext cx="8784976" cy="1080120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«Доля детей в возрасте от 6 до 17 лет (включительно) на территории Ленинградской области, охваченных организованными формами оздоровления и отдыха детей и подростков (в общем количестве детей указанной категории).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7877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7AED480E-827E-4792-89F4-51C1BD1E3C63}"/>
              </a:ext>
            </a:extLst>
          </p:cNvPr>
          <p:cNvSpPr>
            <a:spLocks noGrp="1"/>
          </p:cNvSpPr>
          <p:nvPr/>
        </p:nvSpPr>
        <p:spPr>
          <a:xfrm>
            <a:off x="1811524" y="1094543"/>
            <a:ext cx="8568952" cy="519985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dirty="0"/>
              <a:t>  </a:t>
            </a:r>
            <a:r>
              <a:rPr lang="ru-RU" dirty="0"/>
              <a:t>Сохранение сети оздоровительных учреждений.</a:t>
            </a:r>
          </a:p>
          <a:p>
            <a:r>
              <a:rPr lang="ru-RU" dirty="0"/>
              <a:t>Увеличение охвата организованным летним отдыхом детей и подростков</a:t>
            </a:r>
          </a:p>
          <a:p>
            <a:r>
              <a:rPr lang="ru-RU" dirty="0"/>
              <a:t>Увеличение выраженного оздоровительного эффекта у детей </a:t>
            </a:r>
          </a:p>
          <a:p>
            <a:r>
              <a:rPr lang="ru-RU" dirty="0"/>
              <a:t>Увеличение охвата организованным летним отдыхом подростков, состоящих на учете в ПДН ОМВД России по Сланцевскому району.</a:t>
            </a:r>
          </a:p>
          <a:p>
            <a:r>
              <a:rPr lang="ru-RU" dirty="0"/>
              <a:t>Увеличение охвата организованным летним отдыхом детей и подростков, находящихся в трудной жизненной ситуации, в том числе детей-сирот и детей, оставшихся без попечения родителей.</a:t>
            </a:r>
          </a:p>
          <a:p>
            <a:r>
              <a:rPr lang="ru-RU" dirty="0"/>
              <a:t>Обеспечение безопасных условий пребывания детей и подростков в оздоровительных лагерях.</a:t>
            </a:r>
          </a:p>
          <a:p>
            <a:r>
              <a:rPr lang="ru-RU" b="1" dirty="0"/>
              <a:t>Увеличение количества профильных оздоровительных учреждений.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4358826-09CD-4C0D-AC8F-2A2147F263EA}"/>
              </a:ext>
            </a:extLst>
          </p:cNvPr>
          <p:cNvSpPr>
            <a:spLocks noGrp="1"/>
          </p:cNvSpPr>
          <p:nvPr/>
        </p:nvSpPr>
        <p:spPr>
          <a:xfrm>
            <a:off x="1595500" y="383458"/>
            <a:ext cx="8784976" cy="686352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Задачи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395120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5DABE5-022D-45AF-9106-114D6358D5AE}"/>
              </a:ext>
            </a:extLst>
          </p:cNvPr>
          <p:cNvSpPr txBox="1"/>
          <p:nvPr/>
        </p:nvSpPr>
        <p:spPr>
          <a:xfrm>
            <a:off x="1854200" y="2146300"/>
            <a:ext cx="904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3567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48816C-6EC1-4869-857A-B69487805D8B}"/>
              </a:ext>
            </a:extLst>
          </p:cNvPr>
          <p:cNvSpPr txBox="1"/>
          <p:nvPr/>
        </p:nvSpPr>
        <p:spPr>
          <a:xfrm>
            <a:off x="175490" y="544945"/>
            <a:ext cx="118687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869180" algn="l"/>
              </a:tabLst>
            </a:pP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Итоги реализации 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Подпрограммы </a:t>
            </a:r>
            <a:r>
              <a:rPr lang="en-US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системы отдыха, оздоровления и занятости детей, подростков и молодежи Сланцевского муниципального района» за 2021 год.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6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-1504" y="1282"/>
            <a:ext cx="12191980" cy="6856718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B8EC076-F320-4886-B23B-095EBB86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86" y="109279"/>
            <a:ext cx="8229600" cy="7200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+mn-lt"/>
              </a:rPr>
              <a:t>Цель подпрограммы:</a:t>
            </a:r>
            <a:endParaRPr lang="ru-R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DDCD180A-7756-4CAC-89C5-68EB246D205D}"/>
              </a:ext>
            </a:extLst>
          </p:cNvPr>
          <p:cNvSpPr txBox="1">
            <a:spLocks/>
          </p:cNvSpPr>
          <p:nvPr/>
        </p:nvSpPr>
        <p:spPr>
          <a:xfrm>
            <a:off x="1428304" y="752775"/>
            <a:ext cx="8579296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dirty="0"/>
              <a:t>Сохранение и развитие системы отдыха, оздоровления, занятости детей, подростков района.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3200" dirty="0">
                <a:solidFill>
                  <a:srgbClr val="7030A0"/>
                </a:solidFill>
              </a:rPr>
              <a:t>Задачи подпрограммы:</a:t>
            </a:r>
            <a:endParaRPr lang="ru-RU" sz="3200" dirty="0"/>
          </a:p>
          <a:p>
            <a:r>
              <a:rPr lang="ru-RU" dirty="0"/>
              <a:t>Создание условий для отдыха, оздоровления, занятости детей, подростков и молодёжи, в том числе детей, находящихся в трудной жизненной ситуации.</a:t>
            </a:r>
          </a:p>
          <a:p>
            <a:r>
              <a:rPr lang="ru-RU" dirty="0"/>
              <a:t>Обеспечение каникулярной занятости  детей и  подростков.</a:t>
            </a:r>
          </a:p>
          <a:p>
            <a:r>
              <a:rPr lang="ru-RU" dirty="0"/>
              <a:t>Использование ресурсов  оздоровительных  учреждений  в решении актуальных  задач  системы образования района. 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4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6D77634-C10A-4A28-85E9-FD8EFE8C1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489527"/>
            <a:ext cx="8928100" cy="476250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УРОВНЯ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089ED13-7925-4148-ADB5-DD2E948F8341}"/>
              </a:ext>
            </a:extLst>
          </p:cNvPr>
          <p:cNvSpPr txBox="1">
            <a:spLocks/>
          </p:cNvSpPr>
          <p:nvPr/>
        </p:nvSpPr>
        <p:spPr>
          <a:xfrm>
            <a:off x="3015672" y="0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Нормативно-правовая база</a:t>
            </a:r>
            <a:endParaRPr lang="ru-RU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6BF1E21-84FD-4339-85D6-11FB576AB2FD}"/>
              </a:ext>
            </a:extLst>
          </p:cNvPr>
          <p:cNvSpPr txBox="1">
            <a:spLocks noChangeArrowheads="1"/>
          </p:cNvSpPr>
          <p:nvPr/>
        </p:nvSpPr>
        <p:spPr>
          <a:xfrm>
            <a:off x="1290204" y="965777"/>
            <a:ext cx="8928100" cy="633730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Муниципальная программа «Развитие образования муниципального образования Сланцевский муниципальный район Ленинградской области на 2019-2024 годы», утвержденная Постановлением администрации Сланцевского муниципального района от 27.11.2018г. № 1574-п (подпрограмма 6 «Развитие системы отдыха, оздоровления и занятости детей, подростков и молодежи»);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Муниципальная программа «Развитие культуры, спорта и молодежной политики на территории Сланцевского муниципального района на 2020-2025 годы», подпрограмма «Развитие молодежной политики на территории Сланцевского муниципального района», утвержденная Постановлением администрации муниципального образования Сланцевский муниципальный район Ленинградской области от 30.10.2019 г. № 1708-п.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Постановления администрации муниципального образования Сланцевский</a:t>
            </a:r>
          </a:p>
          <a:p>
            <a:pPr marL="45720" indent="0" algn="just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000" dirty="0"/>
              <a:t>   муниципальный район Ленинградской области: 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от 29.03.2021 № 389-п «Об утверждении административного регламента предоставления на территории Сланцевского муниципального района муниципальной услуги «Организация отдыха и оздоровления детей в каникулярное время в Сланцевском районе».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 от 02.03.2021 № 256-п  (с изменениями от 29.03.2021) «Об обеспечении отдыха, оздоровления и занятости детей, подростков и молодежи в каникулярный период 2021 года».   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 от 24.03.2021 № 365-п  (с изменениями от  02.04.2021) «Об обеспечении отдыха, оздоровления и занятости детей и подростков в загородном стационарном оздоровительном лагере «Салют» структурном подразделении МУДО «Сланцевский ДТ» Сланцевского муниципального района в летний период 2021 года»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Приказ комитета образования администрации Сланцевского муниципального района от 13.04.2020 № 03 «Об утверждении порядка предоставления бесплатных путевок для детей, находящихся в трудной жизненной ситуации, а также организации приема документов для выдачи бесплатных путевок в организации отдыха и оздоровления Сланцевского муниципального района».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alt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2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20F03A38-5464-4EC7-9C87-D48775B4D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8806" y="118341"/>
            <a:ext cx="8856662" cy="360363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летней оздоровительной кампании в 2021 году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DFAD57B-C5A0-454F-AA46-F1816BBA2EF8}"/>
              </a:ext>
            </a:extLst>
          </p:cNvPr>
          <p:cNvSpPr txBox="1">
            <a:spLocks noChangeArrowheads="1"/>
          </p:cNvSpPr>
          <p:nvPr/>
        </p:nvSpPr>
        <p:spPr>
          <a:xfrm>
            <a:off x="1398588" y="527052"/>
            <a:ext cx="8856662" cy="6408737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altLang="ru-RU" sz="29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Обеспечение максимального охвата детей организованными формами отдыха.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Обеспечение оздоровления детей и подростков, нуждающихся в особой государственной социальной поддержке.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 Повышение выраженного оздоровительного эффекта у детей и подростков, отдыхающих в оздоровительных учреждениях.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Обеспечение безопасных условий пребывания детей и подростков в оздоровительных лагерях.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Создание условий для реализации творческого потенциала детей, формирование новых умений и навыков детей, в т. ч. через реализацию краткосрочных программ дополнительного образования.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Обеспечение охвата образовательными программами дополнительного образования 100% детей, находящихся в летних оздоровительных лагерях.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Организация досуговой деятельности, обеспечивающей проведение детьми и подростками свободного времени, их духовно-нравственного развития.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900" dirty="0">
                <a:latin typeface="Times New Roman" pitchFamily="18" charset="0"/>
                <a:cs typeface="Times New Roman" pitchFamily="18" charset="0"/>
              </a:rPr>
              <a:t> Профилактика наркозависимости, правонарушений и преступлений среди несовершеннолетних, пропаганда здорового образа жизни.</a:t>
            </a:r>
          </a:p>
          <a:p>
            <a:pPr indent="-182880" algn="just">
              <a:buClr>
                <a:schemeClr val="accent6">
                  <a:lumMod val="75000"/>
                </a:schemeClr>
              </a:buClr>
              <a:defRPr/>
            </a:pPr>
            <a:endParaRPr lang="ru-RU" alt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endParaRPr lang="ru-RU" alt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63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F78E9BD-292D-4069-A66B-D5E811D7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385" y="190523"/>
            <a:ext cx="8856984" cy="64807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Мероприятия комитета образования: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7A7102C-C1DA-4912-88E8-1402718B565C}"/>
              </a:ext>
            </a:extLst>
          </p:cNvPr>
          <p:cNvSpPr txBox="1">
            <a:spLocks/>
          </p:cNvSpPr>
          <p:nvPr/>
        </p:nvSpPr>
        <p:spPr>
          <a:xfrm>
            <a:off x="1869766" y="1010718"/>
            <a:ext cx="8784976" cy="5904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 участие в собеседовании по вопросам подготовки к летней оздоровительной кампании 2021 года на уровне Правительства Ленинградской области;</a:t>
            </a:r>
          </a:p>
          <a:p>
            <a:pPr algn="just"/>
            <a:r>
              <a:rPr lang="ru-RU" dirty="0"/>
              <a:t>проведение инструктивно-методического совещания для руководителей ОО и начальников оздоровительных лагерей по вопросам организации безопасных условий пребывания детей в оздоровительных учреждениях и их досуга в летний период 2021 года (с участием представителей служб надзора, системы профилактики - апрель),</a:t>
            </a:r>
          </a:p>
          <a:p>
            <a:pPr algn="just"/>
            <a:r>
              <a:rPr lang="ru-RU" dirty="0"/>
              <a:t>формирование планов межведомственного взаимодействия в рамках летней оздоровительной кампании 2021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65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8444B9B-70B4-4D84-AE9B-F45D9A3F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367" y="327186"/>
            <a:ext cx="8640960" cy="1224136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Деятельность образовательных организаций: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744B3F2-28D2-4C46-80FD-2DE0221F0FE9}"/>
              </a:ext>
            </a:extLst>
          </p:cNvPr>
          <p:cNvSpPr txBox="1">
            <a:spLocks/>
          </p:cNvSpPr>
          <p:nvPr/>
        </p:nvSpPr>
        <p:spPr>
          <a:xfrm>
            <a:off x="2313709" y="1618990"/>
            <a:ext cx="8229600" cy="4911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выступление на родительских собраниях;</a:t>
            </a:r>
          </a:p>
          <a:p>
            <a:r>
              <a:rPr lang="ru-RU" sz="3200" dirty="0"/>
              <a:t> подготовка летних оздоровительных организаций к ЛОК 2021;</a:t>
            </a:r>
          </a:p>
          <a:p>
            <a:r>
              <a:rPr lang="ru-RU" sz="3200" dirty="0"/>
              <a:t>взаимодействие со службами системы профилактики по организации летнего отдыха детей группы «риска»;</a:t>
            </a:r>
          </a:p>
          <a:p>
            <a:r>
              <a:rPr lang="ru-RU" sz="3200" dirty="0"/>
              <a:t>деятельность по предоставлению бесплатных путевок в оздоровительные лагеря.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7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3BAD5B-B622-4FEA-85EE-DE4ACC438190}"/>
              </a:ext>
            </a:extLst>
          </p:cNvPr>
          <p:cNvSpPr txBox="1"/>
          <p:nvPr/>
        </p:nvSpPr>
        <p:spPr>
          <a:xfrm>
            <a:off x="1893453" y="1994674"/>
            <a:ext cx="10215419" cy="2481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проведено мероприятий: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спортивной направленности – 287,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культурно-массовых – 337,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профилактике противоправного действия – 115.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D2FAA9E-598D-4304-A6C4-6036E4D6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516" y="591274"/>
            <a:ext cx="8712968" cy="108012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Досуг</a:t>
            </a:r>
          </a:p>
        </p:txBody>
      </p:sp>
    </p:spTree>
    <p:extLst>
      <p:ext uri="{BB962C8B-B14F-4D97-AF65-F5344CB8AC3E}">
        <p14:creationId xmlns:p14="http://schemas.microsoft.com/office/powerpoint/2010/main" val="240796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9256" y="0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E0C81-7102-4C7A-9DFD-963679F796F8}"/>
              </a:ext>
            </a:extLst>
          </p:cNvPr>
          <p:cNvSpPr txBox="1"/>
          <p:nvPr/>
        </p:nvSpPr>
        <p:spPr>
          <a:xfrm>
            <a:off x="2248570" y="978356"/>
            <a:ext cx="8903856" cy="5347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ЛОО с учетом 3-х смен с охватом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880 человек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(325 ТЖС), в их числе: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Загородный стационарный лагерь «Салют» в 1 смену с охватом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 человек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(25 ТЖС);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4 ЛТО в две смены с охватом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 детей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19 дневных лагерей с охватом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716 детей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(263 ТЖС);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Оздоровительный дневной лагерь в 3-ю смену для                               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дошкольников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ТЖС) на базе МДОУ «Сланцевский детский сад №10»;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Детский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оздоровительный лагерь «Лесная сказка» Новгородской области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бесплатных путевок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детей, находящихся в трудной жизненной ситуации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E6D71A5-37F2-411B-825B-6914578E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58277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Охват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330872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1071</Words>
  <Application>Microsoft Office PowerPoint</Application>
  <PresentationFormat>Широкоэкранный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Constantia</vt:lpstr>
      <vt:lpstr>Georgia</vt:lpstr>
      <vt:lpstr>Times New Roman</vt:lpstr>
      <vt:lpstr>Wingdings 2</vt:lpstr>
      <vt:lpstr>Тема Office</vt:lpstr>
      <vt:lpstr>   О ходе реализации  муниципальной программы  «Развитие образования муниципального образования Сланцевского муниципального района на 2019-2024 годы»</vt:lpstr>
      <vt:lpstr>Презентация PowerPoint</vt:lpstr>
      <vt:lpstr>Цель подпрограммы:</vt:lpstr>
      <vt:lpstr>МУНИЦИПАЛЬНОГО УРОВНЯ</vt:lpstr>
      <vt:lpstr>Задачи летней оздоровительной кампании в 2021 году</vt:lpstr>
      <vt:lpstr>Мероприятия комитета образования:</vt:lpstr>
      <vt:lpstr>Деятельность образовательных организаций:</vt:lpstr>
      <vt:lpstr>Досуг</vt:lpstr>
      <vt:lpstr>Охват 2021 года</vt:lpstr>
      <vt:lpstr>Плановые значения:</vt:lpstr>
      <vt:lpstr>«Доля детей в возрасте от 6 до 17 лет (включительно) на территории Ленинградской области, охваченных организованными формами оздоровления и отдыха детей и подростков (в общем количестве детей указанной категории).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муниципальной программы  «Развитие образования муниципального образования Сланцевского муниципального района на 2019-2024 годы»</dc:title>
  <dc:creator>Ольга Попова</dc:creator>
  <cp:lastModifiedBy>Комитет Образования</cp:lastModifiedBy>
  <cp:revision>12</cp:revision>
  <cp:lastPrinted>2022-01-27T13:27:03Z</cp:lastPrinted>
  <dcterms:created xsi:type="dcterms:W3CDTF">2022-01-12T08:51:58Z</dcterms:created>
  <dcterms:modified xsi:type="dcterms:W3CDTF">2022-01-27T13:32:39Z</dcterms:modified>
</cp:coreProperties>
</file>