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howGuides="1">
      <p:cViewPr varScale="1">
        <p:scale>
          <a:sx n="25" d="100"/>
          <a:sy n="25" d="100"/>
        </p:scale>
        <p:origin x="355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24436-0E5E-46E2-975E-039E755B5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91408F-C750-47E8-950C-72C3CCBF3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A73D1-3AC0-4B30-9607-B5589B11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3CEC3F-650C-4F6D-9E82-B1DE5DF9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95D5E-7C2C-46B1-BD7F-63399F74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2189C-BE28-4D6A-AD87-B9713312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6BBB8C-7232-4DAB-AB47-C01F66152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6B57F-C096-4794-88A7-8E23ED3D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CA162-2350-4ABF-8BE1-005BB394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A658C2-1A0F-424A-B7C6-E15B0D27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7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E6BF46-4448-4357-8421-7D1AF90B1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1AED38-29EF-4CAA-A51D-4EA1CA3FE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09FDC-137A-40BC-8539-59080798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3944BF-91D9-476F-B30C-B0850C3A2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E976C3-EE4C-4F50-8FBF-E2671BDC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CB971-240A-4A23-BB2F-9B0BC121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BC4F37-81DB-42E9-BB9D-9EF0F18B9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0F77C4-693E-4277-BB80-53BAC269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F57DFF-07C3-4DF9-B8D9-E8B30C2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F0E0E0-DACA-498A-9FC9-61D0FF31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7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F0699-7E87-4AE1-9A98-7108B4D7B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E5367D-CCFD-4969-8AD8-59446FA07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712F2-F91E-463A-AADE-BD913F86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D3FC8B-A3BF-4A8F-BDEF-25105160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5B8DF-C012-466C-B228-7AD78736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4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CDE14-0DC8-4A41-BF17-B04DE081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6BF110-5E2D-475E-8F3E-96C1AAEE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5F2D7A-137B-4FBF-BD62-F9A49665D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7C1B2D-C3B2-47DB-ABD3-38993542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679F44-C6ED-471E-959E-1247B0C3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2BC122-1775-4D6B-865B-6984F01C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5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BB839-B0DC-412B-B71A-0622126F6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98F198-844E-4240-8297-67DD3DE1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5FFC44-A560-4501-A4A4-EEE7D5C1D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1129C5-4265-4141-901B-2DEBF7A80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60458B-F538-44ED-9292-865395B70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33214A-4F38-4DC3-9218-A8E908FE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AE5FEE-F6D9-4222-9546-A3925803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8AA677-F0EB-4055-9970-F90D29EB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8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70253-F0A3-4147-AA83-109B8963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5DA610-3DDF-49AA-8492-7C967290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2F2C8E-EFE1-46ED-A885-02FC7BF6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3460C5-0ADF-43EF-8157-71BCE4A5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1D9742-F54E-43E8-B908-F58F6BB9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5EC88D-4FC7-4F04-ADA4-2CFE7033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2E982F-287D-4374-82CA-E54C16DD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5965C-0597-48E8-B0D0-F3C4D98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347D20-1231-46CE-8B73-123F45C44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21CE1E-D68D-4605-AD7E-7732BAB97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DCD68E-8725-499B-83F6-0D6615B1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AFFB52-260F-40DD-94B6-B3709AE0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644216-5892-4093-A0E0-5F91CC57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2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1E3BF-274A-4003-BCD4-F020492D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A7A394-8C35-4707-8821-C4D532E22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E5283F-9104-4D16-BC02-1A7F586BB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E02057-FD12-43F3-BADA-152E75A9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7E13B0-2D46-4D84-A85A-6641F260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6C24A0-DB1E-4B73-A4CF-8C6E235C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5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EB001-03F5-42B5-9681-570A7F3B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C71B2C-ABFC-4F45-8283-8A246F343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2EBF4-EB0D-4D0C-A012-BE0F47AEF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ACD3-1E44-4343-A56F-59D336763AB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1E218E-7C13-4F4F-87F1-E250BAFCA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94357-1B4D-44D7-A318-26478CD8E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19529C-434F-473A-97F9-25A256BE97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2000"/>
              </a:srgbClr>
            </a:outerShdw>
          </a:effectLst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7C86B-14A8-4301-A00D-0BD33A87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752" y="869648"/>
            <a:ext cx="10058400" cy="45000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r>
              <a:rPr lang="ru-RU" b="1" dirty="0"/>
              <a:t>«Реализация государственных гарантий для детей-сирот и детей, оставшихся без попечения родителей» в 2021 году и задачи на 2022 год.</a:t>
            </a:r>
            <a:br>
              <a:rPr lang="ru-RU" dirty="0"/>
            </a:br>
            <a:endParaRPr lang="ru-RU" sz="5000" b="1" dirty="0">
              <a:solidFill>
                <a:schemeClr val="tx1">
                  <a:lumMod val="95000"/>
                  <a:lumOff val="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6064BB-C325-4218-B8DC-272DB56F9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832" y="5908869"/>
            <a:ext cx="9829800" cy="8947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000" dirty="0"/>
              <a:t>  Комитет образования администрации Сланцевский муниципальный район                                                   </a:t>
            </a:r>
          </a:p>
          <a:p>
            <a:r>
              <a:rPr lang="ru-RU" sz="2000" dirty="0"/>
              <a:t>28.01.2022 г.</a:t>
            </a:r>
          </a:p>
        </p:txBody>
      </p:sp>
    </p:spTree>
    <p:extLst>
      <p:ext uri="{BB962C8B-B14F-4D97-AF65-F5344CB8AC3E}">
        <p14:creationId xmlns:p14="http://schemas.microsoft.com/office/powerpoint/2010/main" val="122621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586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Меры по защите жилищных прав: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ведение банка данных лиц данной категории,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разъяснительная работа с подопечным, опекунам, приемным родителям, лицам из числа детей-сирот и детей, оставшихся без попечения родителей,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вручение памяток получателям жилья;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информационных писем нанимателям жилых помещений по результатам контроля сохранности;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информационных писем в ресурсоснабжающие организации о принятии мер по взысканию задолженности по оплате ЖКУ с нанимателей ЖП.</a:t>
            </a:r>
          </a:p>
        </p:txBody>
      </p:sp>
    </p:spTree>
    <p:extLst>
      <p:ext uri="{BB962C8B-B14F-4D97-AF65-F5344CB8AC3E}">
        <p14:creationId xmlns:p14="http://schemas.microsoft.com/office/powerpoint/2010/main" val="384629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Прогноз реализации подпрограммы в 2022 году 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B55EDB0-C7F6-4213-A110-CFFC53EE2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83398"/>
              </p:ext>
            </p:extLst>
          </p:nvPr>
        </p:nvGraphicFramePr>
        <p:xfrm>
          <a:off x="483870" y="891541"/>
          <a:ext cx="1102233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20">
                  <a:extLst>
                    <a:ext uri="{9D8B030D-6E8A-4147-A177-3AD203B41FA5}">
                      <a16:colId xmlns:a16="http://schemas.microsoft.com/office/drawing/2014/main" val="2450762000"/>
                    </a:ext>
                  </a:extLst>
                </a:gridCol>
                <a:gridCol w="8586109">
                  <a:extLst>
                    <a:ext uri="{9D8B030D-6E8A-4147-A177-3AD203B41FA5}">
                      <a16:colId xmlns:a16="http://schemas.microsoft.com/office/drawing/2014/main" val="898127121"/>
                    </a:ext>
                  </a:extLst>
                </a:gridCol>
                <a:gridCol w="1832401">
                  <a:extLst>
                    <a:ext uri="{9D8B030D-6E8A-4147-A177-3AD203B41FA5}">
                      <a16:colId xmlns:a16="http://schemas.microsoft.com/office/drawing/2014/main" val="3108561335"/>
                    </a:ext>
                  </a:extLst>
                </a:gridCol>
              </a:tblGrid>
              <a:tr h="642599">
                <a:tc>
                  <a:txBody>
                    <a:bodyPr/>
                    <a:lstStyle/>
                    <a:p>
                      <a:r>
                        <a:rPr lang="ru-RU" sz="2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Прогноз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72322"/>
                  </a:ext>
                </a:extLst>
              </a:tr>
              <a:tr h="1650793">
                <a:tc>
                  <a:txBody>
                    <a:bodyPr/>
                    <a:lstStyle/>
                    <a:p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Доля детей-сирот, детей, оставшихся без попечения родителей, и лиц из их числа, которым  предоставляются меры  социальной поддержки:  </a:t>
                      </a:r>
                    </a:p>
                    <a:p>
                      <a:r>
                        <a:rPr lang="ru-RU" sz="2000" dirty="0"/>
                        <a:t>содержание подопечных, проживающих в замещающих семьях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969505"/>
                  </a:ext>
                </a:extLst>
              </a:tr>
              <a:tr h="1962264">
                <a:tc>
                  <a:txBody>
                    <a:bodyPr/>
                    <a:lstStyle/>
                    <a:p>
                      <a:r>
                        <a:rPr lang="ru-R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Доля детей, в отношении которых прекращена опека (попечительство) либо расторгнут договор о приемной семье, относительно детей-сирот и детей, оставшихся без попечения родителей, воспитывающихся в семьях опекунов (попечителей), в том числе в приемных семьях в Сланцевском районе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Не более 1,5 %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886651"/>
                  </a:ext>
                </a:extLst>
              </a:tr>
              <a:tr h="1962264">
                <a:tc>
                  <a:txBody>
                    <a:bodyPr/>
                    <a:lstStyle/>
                    <a:p>
                      <a:r>
                        <a:rPr lang="ru-RU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Доля детей-сирот, детей, оставшихся без попечения родителей, и лиц из их числа, которым  предоставляются меры  социальной поддержки:</a:t>
                      </a:r>
                    </a:p>
                    <a:p>
                      <a:r>
                        <a:rPr lang="ru-RU" sz="2000" dirty="0"/>
                        <a:t>  - защита жилищных прав (предоставление жилых помещений, получение компенсации за техническое обслуживание, отопление и наем жилых помещений, ремонт жилых помещений)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9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66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5DABE5-022D-45AF-9106-114D6358D5AE}"/>
              </a:ext>
            </a:extLst>
          </p:cNvPr>
          <p:cNvSpPr txBox="1"/>
          <p:nvPr/>
        </p:nvSpPr>
        <p:spPr>
          <a:xfrm>
            <a:off x="2322033" y="2321004"/>
            <a:ext cx="904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3567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252742"/>
            <a:ext cx="12191980" cy="685671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Задачи подпрограммы: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Создание условий для семейного устройства детей-сирот и детей, оставшихся без попечения родителей, контроль за деятельностью опекунов (попечителей) таких детей, а также развитие системы оказания опекунам (попечителям) мер государственной поддержки: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повышение качества жизни детей-сирот и детей, оставшихся без попечения родителей, лиц из числа детей-сирот и детей, оставшихся без попечения родителей: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обеспечение подготовки граждан, выразивших желание стать опекунами или попечителями несовершеннолетних граждан либо принять детей, оставшихся без попечения родителей, в семью на воспитание в иных установленных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семейным законодательством Российской Федерации формах.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Обеспечение реализации законодательства РФ в части социальной поддержки детей-сирот, детей, оставшихся без попечения родителей, и лиц из их числа: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содержание детей-сирот и детей, оставшихся без попечения родителей, проживающих в замещающих семьях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защита жилищных прав.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26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 реализации подпрограммы в 2021 году 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B55EDB0-C7F6-4213-A110-CFFC53EE2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89972"/>
              </p:ext>
            </p:extLst>
          </p:nvPr>
        </p:nvGraphicFramePr>
        <p:xfrm>
          <a:off x="483870" y="891541"/>
          <a:ext cx="1113282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71">
                  <a:extLst>
                    <a:ext uri="{9D8B030D-6E8A-4147-A177-3AD203B41FA5}">
                      <a16:colId xmlns:a16="http://schemas.microsoft.com/office/drawing/2014/main" val="2450762000"/>
                    </a:ext>
                  </a:extLst>
                </a:gridCol>
                <a:gridCol w="7560176">
                  <a:extLst>
                    <a:ext uri="{9D8B030D-6E8A-4147-A177-3AD203B41FA5}">
                      <a16:colId xmlns:a16="http://schemas.microsoft.com/office/drawing/2014/main" val="898127121"/>
                    </a:ext>
                  </a:extLst>
                </a:gridCol>
                <a:gridCol w="1613452">
                  <a:extLst>
                    <a:ext uri="{9D8B030D-6E8A-4147-A177-3AD203B41FA5}">
                      <a16:colId xmlns:a16="http://schemas.microsoft.com/office/drawing/2014/main" val="3108561335"/>
                    </a:ext>
                  </a:extLst>
                </a:gridCol>
                <a:gridCol w="1427521">
                  <a:extLst>
                    <a:ext uri="{9D8B030D-6E8A-4147-A177-3AD203B41FA5}">
                      <a16:colId xmlns:a16="http://schemas.microsoft.com/office/drawing/2014/main" val="1159900396"/>
                    </a:ext>
                  </a:extLst>
                </a:gridCol>
              </a:tblGrid>
              <a:tr h="642599">
                <a:tc>
                  <a:txBody>
                    <a:bodyPr/>
                    <a:lstStyle/>
                    <a:p>
                      <a:r>
                        <a:rPr lang="ru-RU" sz="2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Факт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72322"/>
                  </a:ext>
                </a:extLst>
              </a:tr>
              <a:tr h="1650793">
                <a:tc>
                  <a:txBody>
                    <a:bodyPr/>
                    <a:lstStyle/>
                    <a:p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Доля детей-сирот, детей, оставшихся без попечения родителей, и лиц из их числа, которым  предоставляются меры  социальной поддержки:  </a:t>
                      </a:r>
                    </a:p>
                    <a:p>
                      <a:r>
                        <a:rPr lang="ru-RU" sz="2000" dirty="0"/>
                        <a:t>содержание подопечных, проживающих в замещающих семьях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969505"/>
                  </a:ext>
                </a:extLst>
              </a:tr>
              <a:tr h="1962264">
                <a:tc>
                  <a:txBody>
                    <a:bodyPr/>
                    <a:lstStyle/>
                    <a:p>
                      <a:r>
                        <a:rPr lang="ru-R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Доля детей, в отношении которых прекращена опека (попечительство) либо расторгнут договор о приемной семье, относительно детей-сирот и детей, оставшихся без попечения родителей, воспитывающихся в семьях опекунов (попечителей), в том числе в приемных семьях в Сланцевском районе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Не более 1,5 %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886651"/>
                  </a:ext>
                </a:extLst>
              </a:tr>
              <a:tr h="1962264">
                <a:tc>
                  <a:txBody>
                    <a:bodyPr/>
                    <a:lstStyle/>
                    <a:p>
                      <a:r>
                        <a:rPr lang="ru-RU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Доля детей-сирот, детей, оставшихся без попечения родителей, и лиц из их числа, которым  предоставляются меры  социальной поддержки:</a:t>
                      </a:r>
                    </a:p>
                    <a:p>
                      <a:r>
                        <a:rPr lang="ru-RU" sz="2000" dirty="0"/>
                        <a:t>  - защита жилищных прав (предоставление жилых помещений, получение компенсации за техническое обслуживание, отопление и наем жилых помещений, ремонт жилых помещений)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9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4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Первый показатель -100%: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предоставление мер  социальной поддержки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8149758B-7195-4894-B3B1-AC1B2AF2D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45358"/>
              </p:ext>
            </p:extLst>
          </p:nvPr>
        </p:nvGraphicFramePr>
        <p:xfrm>
          <a:off x="1074420" y="1645921"/>
          <a:ext cx="9921240" cy="501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620">
                  <a:extLst>
                    <a:ext uri="{9D8B030D-6E8A-4147-A177-3AD203B41FA5}">
                      <a16:colId xmlns:a16="http://schemas.microsoft.com/office/drawing/2014/main" val="1564737058"/>
                    </a:ext>
                  </a:extLst>
                </a:gridCol>
                <a:gridCol w="4960620">
                  <a:extLst>
                    <a:ext uri="{9D8B030D-6E8A-4147-A177-3AD203B41FA5}">
                      <a16:colId xmlns:a16="http://schemas.microsoft.com/office/drawing/2014/main" val="4031606918"/>
                    </a:ext>
                  </a:extLst>
                </a:gridCol>
              </a:tblGrid>
              <a:tr h="3027385">
                <a:tc>
                  <a:txBody>
                    <a:bodyPr/>
                    <a:lstStyle/>
                    <a:p>
                      <a:pPr algn="l"/>
                      <a:r>
                        <a:rPr lang="ru-RU" sz="2800" dirty="0"/>
                        <a:t>Содержание подопечных:</a:t>
                      </a:r>
                    </a:p>
                    <a:p>
                      <a:pPr algn="l"/>
                      <a:endParaRPr lang="ru-RU" sz="2800" dirty="0"/>
                    </a:p>
                    <a:p>
                      <a:pPr algn="l"/>
                      <a:r>
                        <a:rPr lang="ru-RU" sz="2800" dirty="0"/>
                        <a:t>     До 6 лет- – 9585,0 руб.;</a:t>
                      </a:r>
                    </a:p>
                    <a:p>
                      <a:pPr algn="l"/>
                      <a:endParaRPr lang="ru-RU" sz="2800" dirty="0"/>
                    </a:p>
                    <a:p>
                      <a:pPr algn="l"/>
                      <a:r>
                        <a:rPr lang="ru-RU" sz="2800" dirty="0"/>
                        <a:t>Старше</a:t>
                      </a:r>
                    </a:p>
                    <a:p>
                      <a:pPr algn="l"/>
                      <a:r>
                        <a:rPr lang="ru-RU" sz="2800" dirty="0"/>
                        <a:t>      6 лет –12520,0  руб.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Оплата проезда:</a:t>
                      </a:r>
                    </a:p>
                    <a:p>
                      <a:pPr algn="just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 433,0 руб.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77373"/>
                  </a:ext>
                </a:extLst>
              </a:tr>
              <a:tr h="193195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125 человек</a:t>
                      </a:r>
                    </a:p>
                    <a:p>
                      <a:pPr algn="ctr"/>
                      <a:r>
                        <a:rPr lang="ru-RU" sz="2800" dirty="0"/>
                        <a:t> имели право на содержание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109 человек</a:t>
                      </a:r>
                    </a:p>
                    <a:p>
                      <a:pPr algn="ctr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имели право на проезд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55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9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Устройство детей в 2021 году</a:t>
            </a: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99C22CD4-191C-4FF4-AB95-BC1AD4883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05668"/>
              </p:ext>
            </p:extLst>
          </p:nvPr>
        </p:nvGraphicFramePr>
        <p:xfrm>
          <a:off x="684276" y="1280160"/>
          <a:ext cx="1082192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481">
                  <a:extLst>
                    <a:ext uri="{9D8B030D-6E8A-4147-A177-3AD203B41FA5}">
                      <a16:colId xmlns:a16="http://schemas.microsoft.com/office/drawing/2014/main" val="3358475081"/>
                    </a:ext>
                  </a:extLst>
                </a:gridCol>
                <a:gridCol w="2705481">
                  <a:extLst>
                    <a:ext uri="{9D8B030D-6E8A-4147-A177-3AD203B41FA5}">
                      <a16:colId xmlns:a16="http://schemas.microsoft.com/office/drawing/2014/main" val="3358493612"/>
                    </a:ext>
                  </a:extLst>
                </a:gridCol>
                <a:gridCol w="2705481">
                  <a:extLst>
                    <a:ext uri="{9D8B030D-6E8A-4147-A177-3AD203B41FA5}">
                      <a16:colId xmlns:a16="http://schemas.microsoft.com/office/drawing/2014/main" val="1290656164"/>
                    </a:ext>
                  </a:extLst>
                </a:gridCol>
                <a:gridCol w="2705481">
                  <a:extLst>
                    <a:ext uri="{9D8B030D-6E8A-4147-A177-3AD203B41FA5}">
                      <a16:colId xmlns:a16="http://schemas.microsoft.com/office/drawing/2014/main" val="1769141416"/>
                    </a:ext>
                  </a:extLst>
                </a:gridCol>
              </a:tblGrid>
              <a:tr h="278892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Всего на учете на 01.01.2022 года</a:t>
                      </a:r>
                    </a:p>
                    <a:p>
                      <a:pPr algn="l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состоит 129 детей</a:t>
                      </a:r>
                    </a:p>
                    <a:p>
                      <a:pPr algn="l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(-136 - АППГ)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Выявлено</a:t>
                      </a:r>
                    </a:p>
                    <a:p>
                      <a:r>
                        <a:rPr lang="ru-RU" sz="2400" dirty="0"/>
                        <a:t>детей-сирот и детей, оставшихся без попечения родителей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Переданы в замещающие  семьи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Переданы</a:t>
                      </a:r>
                    </a:p>
                    <a:p>
                      <a:r>
                        <a:rPr lang="ru-RU" sz="2400" dirty="0"/>
                        <a:t>в организации для детей-сирот и детей, оставшихся без попечения родителей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563017"/>
                  </a:ext>
                </a:extLst>
              </a:tr>
              <a:tr h="2788920">
                <a:tc>
                  <a:txBody>
                    <a:bodyPr/>
                    <a:lstStyle/>
                    <a:p>
                      <a:r>
                        <a:rPr lang="ru-RU" sz="2400" dirty="0"/>
                        <a:t> под опекой (попечительством) -  75;</a:t>
                      </a:r>
                    </a:p>
                    <a:p>
                      <a:r>
                        <a:rPr lang="ru-RU" sz="2400" dirty="0"/>
                        <a:t> - в приемных семьях -  54;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33 ребенка</a:t>
                      </a:r>
                    </a:p>
                    <a:p>
                      <a:endParaRPr lang="ru-RU" sz="2400" dirty="0"/>
                    </a:p>
                    <a:p>
                      <a:r>
                        <a:rPr lang="ru-RU" sz="2400" dirty="0"/>
                        <a:t>АППГ-21 ребенок</a:t>
                      </a:r>
                    </a:p>
                    <a:p>
                      <a:r>
                        <a:rPr lang="ru-RU" sz="2400" dirty="0"/>
                        <a:t> 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20 детей ( 60,6 %) </a:t>
                      </a:r>
                    </a:p>
                    <a:p>
                      <a:endParaRPr lang="ru-RU" sz="2400" dirty="0"/>
                    </a:p>
                    <a:p>
                      <a:r>
                        <a:rPr lang="ru-RU" sz="2400" dirty="0"/>
                        <a:t>(АППГ-12 детей ( 57,1%)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11 (33,3%) </a:t>
                      </a:r>
                    </a:p>
                    <a:p>
                      <a:endParaRPr lang="ru-RU" sz="2400" dirty="0"/>
                    </a:p>
                    <a:p>
                      <a:r>
                        <a:rPr lang="ru-RU" sz="2400" dirty="0"/>
                        <a:t>(АППГ-7 (33,3%)</a:t>
                      </a:r>
                    </a:p>
                    <a:p>
                      <a:endParaRPr lang="ru-RU" sz="2400" dirty="0"/>
                    </a:p>
                    <a:p>
                      <a:r>
                        <a:rPr lang="ru-RU" sz="2400" dirty="0"/>
                        <a:t>2 не устроены на конец года (6,1%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372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89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252742"/>
            <a:ext cx="12191980" cy="685671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Меры по устройству детей в замещающие семьи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мероприятия по обновлению информации о детях на сайте комитета образования, стенде «Мы хотим жить в семье»,  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сайтwww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sirota-lo.ru.;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 с базой данных кандидатов в усыновители, опекуны, приемные родители;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взаимодействие с родственниками детей, оставшихся без попечения родителей, по принятию детей в семьи;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взаимодействие  со СМИ;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10 граждан, выразивших желание стать опекунами или попечителями (из них 4 приняли детей в семью в течение 2021 года).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0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5439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Второй показатель :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Доля детей, в отношении которых прекращена опека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(попечительство) либо расторгнут договор о приемной семье, относительно детей-сирот и детей, оставшихся без попечения родителей, воспитывающихся в семьях опекунов (попечителей), в том числе в приемных семьях в Сланцевском районе не более 1,5%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- 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фактически составил -1.5 % (возврат 2 детей) (АППГ -1 ребенок).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9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636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Меры по предотвращению отказов от детей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замещающих семьях: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семинаров, семинаров-тренингов по предотвращению отказов от детей-сирот и детей, оставшихся  без попечения родителей, для опекунов (попечителей), приемных родителей с участием благотворительного фонда «Найди семью» г. Гатчина,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заключение договора о сопровождении ГБУ ЛО «Кингисеппский ресурсный центр», с 1 замещающей семьей, и 9 договоров с ЦСОН «Мечта», проведение индивидуальных консультаций семьям при взаимодействии психологов,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индивидуальной профилактической работы специалистами комитета образования с кризисными замещающими семьями.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6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710946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F9BB3F-C9E6-4ECC-A9CE-D9FBBAAA1FCA}"/>
              </a:ext>
            </a:extLst>
          </p:cNvPr>
          <p:cNvSpPr/>
          <p:nvPr/>
        </p:nvSpPr>
        <p:spPr>
          <a:xfrm>
            <a:off x="685800" y="252742"/>
            <a:ext cx="111328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Третий показатель: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защита жилищных прав – 100%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(по состоянию на 31.12.2021)</a:t>
            </a: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0602875F-3CAA-4AA3-903A-265B647EF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931835"/>
              </p:ext>
            </p:extLst>
          </p:nvPr>
        </p:nvGraphicFramePr>
        <p:xfrm>
          <a:off x="891540" y="1637736"/>
          <a:ext cx="106146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81">
                  <a:extLst>
                    <a:ext uri="{9D8B030D-6E8A-4147-A177-3AD203B41FA5}">
                      <a16:colId xmlns:a16="http://schemas.microsoft.com/office/drawing/2014/main" val="3742013751"/>
                    </a:ext>
                  </a:extLst>
                </a:gridCol>
                <a:gridCol w="3072809">
                  <a:extLst>
                    <a:ext uri="{9D8B030D-6E8A-4147-A177-3AD203B41FA5}">
                      <a16:colId xmlns:a16="http://schemas.microsoft.com/office/drawing/2014/main" val="1463937672"/>
                    </a:ext>
                  </a:extLst>
                </a:gridCol>
                <a:gridCol w="2105247">
                  <a:extLst>
                    <a:ext uri="{9D8B030D-6E8A-4147-A177-3AD203B41FA5}">
                      <a16:colId xmlns:a16="http://schemas.microsoft.com/office/drawing/2014/main" val="610786877"/>
                    </a:ext>
                  </a:extLst>
                </a:gridCol>
                <a:gridCol w="2043223">
                  <a:extLst>
                    <a:ext uri="{9D8B030D-6E8A-4147-A177-3AD203B41FA5}">
                      <a16:colId xmlns:a16="http://schemas.microsoft.com/office/drawing/2014/main" val="1194833390"/>
                    </a:ext>
                  </a:extLst>
                </a:gridCol>
              </a:tblGrid>
              <a:tr h="8238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Включены в список подлежащих обеспечению жилыми помещениями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Приобретено и предоставлено квартир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Отремонтировано  жилых помещений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Состоит на сохранности жилых помещений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035662"/>
                  </a:ext>
                </a:extLst>
              </a:tr>
              <a:tr h="8238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53 человека на начало 2021 года, </a:t>
                      </a:r>
                    </a:p>
                    <a:p>
                      <a:pPr algn="ctr"/>
                      <a:r>
                        <a:rPr lang="ru-RU" sz="2400" dirty="0"/>
                        <a:t> 19 имели право на предоставление жилья в 2021 году</a:t>
                      </a:r>
                    </a:p>
                    <a:p>
                      <a:pPr algn="ctr"/>
                      <a:r>
                        <a:rPr lang="ru-RU" sz="2400" dirty="0"/>
                        <a:t>55 человек на конец года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Планировалось  - 18</a:t>
                      </a:r>
                    </a:p>
                    <a:p>
                      <a:pPr algn="ctr"/>
                      <a:r>
                        <a:rPr lang="ru-RU" sz="2400" dirty="0"/>
                        <a:t>Потребность составила-19</a:t>
                      </a:r>
                    </a:p>
                    <a:p>
                      <a:pPr algn="ctr"/>
                      <a:r>
                        <a:rPr lang="ru-RU" sz="2400" dirty="0"/>
                        <a:t>Хватало средств -14</a:t>
                      </a:r>
                    </a:p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Приобретено       - 8</a:t>
                      </a:r>
                    </a:p>
                    <a:p>
                      <a:pPr algn="ctr"/>
                      <a:r>
                        <a:rPr lang="ru-RU" sz="2400" dirty="0"/>
                        <a:t>Предоставлено    - 8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2</a:t>
                      </a:r>
                    </a:p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 на сумму-80,0 </a:t>
                      </a:r>
                      <a:r>
                        <a:rPr lang="ru-RU" sz="2400" dirty="0" err="1"/>
                        <a:t>т.р</a:t>
                      </a:r>
                      <a:r>
                        <a:rPr lang="ru-RU" sz="2400" dirty="0"/>
                        <a:t>. каждая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pPr algn="ctr"/>
                      <a:r>
                        <a:rPr lang="ru-RU" dirty="0"/>
                        <a:t> 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894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1042</Words>
  <Application>Microsoft Office PowerPoint</Application>
  <PresentationFormat>Широкоэкранный</PresentationFormat>
  <Paragraphs>129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     «Реализация государственных гарантий для детей-сирот и детей, оставшихся без попечения родителей» в 2021 году и задачи на 2022 год.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муниципальной программы  «Развитие образования муниципального образования Сланцевского муниципального района на 2019-2024 годы»</dc:title>
  <dc:creator>Ольга Попова</dc:creator>
  <cp:lastModifiedBy>Комитет Образования</cp:lastModifiedBy>
  <cp:revision>11</cp:revision>
  <dcterms:created xsi:type="dcterms:W3CDTF">2022-01-12T08:51:58Z</dcterms:created>
  <dcterms:modified xsi:type="dcterms:W3CDTF">2022-02-02T10:59:25Z</dcterms:modified>
</cp:coreProperties>
</file>