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4" r:id="rId6"/>
    <p:sldId id="263" r:id="rId7"/>
    <p:sldId id="266" r:id="rId8"/>
    <p:sldId id="267" r:id="rId9"/>
    <p:sldId id="283" r:id="rId10"/>
    <p:sldId id="269" r:id="rId11"/>
    <p:sldId id="271" r:id="rId12"/>
    <p:sldId id="274" r:id="rId13"/>
    <p:sldId id="275" r:id="rId14"/>
    <p:sldId id="276" r:id="rId15"/>
    <p:sldId id="272" r:id="rId16"/>
    <p:sldId id="273" r:id="rId17"/>
    <p:sldId id="270" r:id="rId18"/>
    <p:sldId id="279" r:id="rId19"/>
    <p:sldId id="278" r:id="rId20"/>
    <p:sldId id="277" r:id="rId21"/>
    <p:sldId id="280" r:id="rId22"/>
    <p:sldId id="281" r:id="rId23"/>
    <p:sldId id="268" r:id="rId24"/>
    <p:sldId id="259" r:id="rId25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8A9BDF48-6ECB-4F5B-AC91-22E756D3B495}">
          <p14:sldIdLst>
            <p14:sldId id="256"/>
            <p14:sldId id="257"/>
          </p14:sldIdLst>
        </p14:section>
        <p14:section name="Раздел без заголовка" id="{68C41E59-4FB3-49FA-AFA1-FFA22BEBF77C}">
          <p14:sldIdLst>
            <p14:sldId id="261"/>
            <p14:sldId id="262"/>
            <p14:sldId id="264"/>
            <p14:sldId id="263"/>
            <p14:sldId id="266"/>
            <p14:sldId id="267"/>
            <p14:sldId id="283"/>
            <p14:sldId id="269"/>
            <p14:sldId id="271"/>
            <p14:sldId id="274"/>
            <p14:sldId id="275"/>
            <p14:sldId id="276"/>
            <p14:sldId id="272"/>
            <p14:sldId id="273"/>
            <p14:sldId id="270"/>
            <p14:sldId id="279"/>
            <p14:sldId id="278"/>
            <p14:sldId id="277"/>
            <p14:sldId id="280"/>
            <p14:sldId id="281"/>
            <p14:sldId id="268"/>
            <p14:sldId id="259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85" d="100"/>
          <a:sy n="85" d="100"/>
        </p:scale>
        <p:origin x="744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7A24436-0E5E-46E2-975E-039E755B58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591408F-C750-47E8-950C-72C3CCBF3B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9BA73D1-3AC0-4B30-9607-B5589B115F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13CEC3F-650C-4F6D-9E82-B1DE5DF97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1795D5E-7C2C-46B1-BD7F-63399F7412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567851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E72189C-BE28-4D6A-AD87-B97133123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3C6BBB8C-7232-4DAB-AB47-C01F66152C1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B6B57F-C096-4794-88A7-8E23ED3D80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C8CA162-2350-4ABF-8BE1-005BB3941A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6A658C2-1A0F-424A-B7C6-E15B0D2707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72706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94E6BF46-4448-4357-8421-7D1AF90B135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641AED38-29EF-4CAA-A51D-4EA1CA3FEB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4ED09FDC-137A-40BC-8539-59080798A2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73944BF-91D9-476F-B30C-B0850C3A27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6E976C3-EE4C-4F50-8FBF-E2671BDCB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853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AECB971-240A-4A23-BB2F-9B0BC1217E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0BC4F37-81DB-42E9-BB9D-9EF0F18B9B8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60F77C4-693E-4277-BB80-53BAC2699A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2FF57DFF-07C3-4DF9-B8D9-E8B30C2324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F0E0E0-DACA-498A-9FC9-61D0FF3121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52729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90F0699-7E87-4AE1-9A98-7108B4D7B5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CBE5367D-CCFD-4969-8AD8-59446FA071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2E712F2-F91E-463A-AADE-BD913F866A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6D3FC8B-A3BF-4A8F-BDEF-251051604C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54E5B8DF-C012-466C-B228-7AD78736EC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5646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B1CDE14-0DC8-4A41-BF17-B04DE0814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EE6BF110-5E2D-475E-8F3E-96C1AAEE6F2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2F5F2D7A-137B-4FBF-BD62-F9A49665D2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2D7C1B2D-C3B2-47DB-ABD3-3899354205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56679F44-C6ED-471E-959E-1247B0C30A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F22BC122-1775-4D6B-865B-6984F01CAB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1653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FFBB839-B0DC-412B-B71A-0622126F63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7A98F198-844E-4240-8297-67DD3DE1DFB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1B5FFC44-A560-4501-A4A4-EEE7D5C1DBC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FB1129C5-4265-4141-901B-2DEBF7A8005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8C60458B-F538-44ED-9292-865395B70D5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6A33214A-4F38-4DC3-9218-A8E908FEEE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FBAE5FEE-F6D9-4222-9546-A39258034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6B8AA677-F0EB-4055-9970-F90D29EB2A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480843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E70253-F0A3-4147-AA83-109B896304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225DA610-3DDF-49AA-8492-7C967290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912F2C8E-EFE1-46ED-A885-02FC7BF656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E03460C5-0ADF-43EF-8157-71BCE4A5E6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6832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1B1D9742-F54E-43E8-B908-F58F6BB935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6A5EC88D-4FC7-4F04-ADA4-2CFE70339A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82E982F-287D-4374-82CA-E54C16DDD1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6485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C65965C-0597-48E8-B0D0-F3C4D98ECA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B347D20-1231-46CE-8B73-123F45C44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21CE1E-D68D-4605-AD7E-7732BAB97E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5DCD68E-8725-499B-83F6-0D6615B13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DAFFB52-260F-40DD-94B6-B3709AE0AB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8C644216-5892-4093-A0E0-5F91CC57E31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03281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61E3BF-274A-4003-BCD4-F020492D8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A4A7A394-8C35-4707-8821-C4D532E2271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4E5283F-9104-4D16-BC02-1A7F586BB83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6E02057-FD12-43F3-BADA-152E75A90C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B77E13B0-2D46-4D84-A85A-6641F26019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BB6C24A0-DB1E-4B73-A4CF-8C6E235CE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46513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0AEB001-03F5-42B5-9681-570A7F3B6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BDC71B2C-ABFC-4F45-8283-8A246F3435C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8302EBF4-EB0D-4D0C-A012-BE0F47AEF4F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5DACD3-1E44-4343-A56F-59D336763ABF}" type="datetimeFigureOut">
              <a:rPr lang="ru-RU" smtClean="0"/>
              <a:t>26.01.2022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831E218E-7C13-4F4F-87F1-E250BAFCA6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0D094357-1B4D-44D7-A318-26478CD8EEC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A5974E-DCC9-4D9E-BF97-79BF2DABD9C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699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kolkovo.ru/researches/obrazovatelnye-ekosistemy-voznikayushaya-praktika-dlya-budushego-obrazovaniya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slanmo.ru/komitet-obrazovaniya1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hyperlink" Target="http://slanmo.ru/tinybrowser/files/obrazovanie/2021/09/2_2__forma_dogovora.doc" TargetMode="External"/><Relationship Id="rId7" Type="http://schemas.openxmlformats.org/officeDocument/2006/relationships/hyperlink" Target="http://slanmo.ru/tinybrowser/files/obrazovanie/2019/09/doc1.docx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slanmo.ru/tinybrowser/files/obrazovanie/2021/09/3_1__postanovlenie_pravitel-stva_o_celevom_obuchenii.pdf" TargetMode="External"/><Relationship Id="rId5" Type="http://schemas.openxmlformats.org/officeDocument/2006/relationships/hyperlink" Target="http://slanmo.ru/documents/2626.html" TargetMode="External"/><Relationship Id="rId4" Type="http://schemas.openxmlformats.org/officeDocument/2006/relationships/hyperlink" Target="http://slanmo.ru/tinybrowser/files/obrazovanie/2021/09/1_3__poryadok_vyplaty_za_sessiyu.doc" TargetMode="Externa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9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6419529C-434F-473A-97F9-25A256BE9753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858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  <a:effectLst>
            <a:outerShdw blurRad="50800" dist="50800" dir="5400000" algn="ctr" rotWithShape="0">
              <a:srgbClr val="000000">
                <a:alpha val="82000"/>
              </a:srgbClr>
            </a:outerShdw>
          </a:effectLst>
        </p:spPr>
      </p:pic>
      <p:sp>
        <p:nvSpPr>
          <p:cNvPr id="20" name="Rectangle 11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27C86B-14A8-4301-A00D-0BD33A8718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63752" y="869649"/>
            <a:ext cx="10058400" cy="390427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Autofit/>
          </a:bodyPr>
          <a:lstStyle/>
          <a:p>
            <a:pPr>
              <a:spcBef>
                <a:spcPts val="1800"/>
              </a:spcBef>
              <a:spcAft>
                <a:spcPts val="1200"/>
              </a:spcAft>
            </a:pP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br>
              <a:rPr lang="ru-RU" sz="5000" b="1" dirty="0"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О ходе реализации </a:t>
            </a:r>
            <a:b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муниципальной программы </a:t>
            </a:r>
            <a:b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</a:br>
            <a:r>
              <a:rPr lang="ru-RU" sz="5000" b="1" dirty="0">
                <a:solidFill>
                  <a:schemeClr val="tx1">
                    <a:lumMod val="95000"/>
                    <a:lumOff val="5000"/>
                  </a:schemeClr>
                </a:solidFill>
                <a:cs typeface="Aharoni" panose="02010803020104030203" pitchFamily="2" charset="-79"/>
              </a:rPr>
              <a:t>«Развитие образования муниципального образования Сланцевского муниципального района на 2019-2024 годы»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E6064BB-C325-4218-B8DC-272DB56F91B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020832" y="5908869"/>
            <a:ext cx="9829800" cy="894768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ru-RU" sz="2000" dirty="0"/>
              <a:t>  Комитет образования администрации Сланцевский муниципальный район                                                   </a:t>
            </a:r>
          </a:p>
          <a:p>
            <a:r>
              <a:rPr lang="ru-RU" sz="2000" dirty="0"/>
              <a:t>28.01.2022 г.</a:t>
            </a:r>
          </a:p>
        </p:txBody>
      </p:sp>
    </p:spTree>
    <p:extLst>
      <p:ext uri="{BB962C8B-B14F-4D97-AF65-F5344CB8AC3E}">
        <p14:creationId xmlns:p14="http://schemas.microsoft.com/office/powerpoint/2010/main" val="12262179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F04B03CD-9BA6-48C4-A1DB-C6AF49DAAF2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7041286"/>
              </p:ext>
            </p:extLst>
          </p:nvPr>
        </p:nvGraphicFramePr>
        <p:xfrm>
          <a:off x="677333" y="632178"/>
          <a:ext cx="10927646" cy="563267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6748769">
                  <a:extLst>
                    <a:ext uri="{9D8B030D-6E8A-4147-A177-3AD203B41FA5}">
                      <a16:colId xmlns:a16="http://schemas.microsoft.com/office/drawing/2014/main" val="2725626083"/>
                    </a:ext>
                  </a:extLst>
                </a:gridCol>
                <a:gridCol w="1318469">
                  <a:extLst>
                    <a:ext uri="{9D8B030D-6E8A-4147-A177-3AD203B41FA5}">
                      <a16:colId xmlns:a16="http://schemas.microsoft.com/office/drawing/2014/main" val="4253641414"/>
                    </a:ext>
                  </a:extLst>
                </a:gridCol>
                <a:gridCol w="1430204">
                  <a:extLst>
                    <a:ext uri="{9D8B030D-6E8A-4147-A177-3AD203B41FA5}">
                      <a16:colId xmlns:a16="http://schemas.microsoft.com/office/drawing/2014/main" val="221249200"/>
                    </a:ext>
                  </a:extLst>
                </a:gridCol>
                <a:gridCol w="1430204">
                  <a:extLst>
                    <a:ext uri="{9D8B030D-6E8A-4147-A177-3AD203B41FA5}">
                      <a16:colId xmlns:a16="http://schemas.microsoft.com/office/drawing/2014/main" val="1293778149"/>
                    </a:ext>
                  </a:extLst>
                </a:gridCol>
              </a:tblGrid>
              <a:tr h="1566767">
                <a:tc rowSpan="2"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Наименование ВЦП, мероприятия ВЦП/основного мероприятия </a:t>
                      </a:r>
                      <a:r>
                        <a:rPr lang="ru-RU" sz="2400" u="none" strike="noStrike" dirty="0" err="1">
                          <a:effectLst/>
                        </a:rPr>
                        <a:t>подпрограммы,мерпориятия</a:t>
                      </a:r>
                      <a:r>
                        <a:rPr lang="ru-RU" sz="2400" u="none" strike="noStrike" dirty="0">
                          <a:effectLst/>
                        </a:rPr>
                        <a:t> основного мероприятия/мероприятия подпрограммы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Исполнено бюджетных обязательств на отчетную дату (нарастающим итогом), тыс. руб.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91320128"/>
                  </a:ext>
                </a:extLst>
              </a:tr>
              <a:tr h="486935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ФБ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 dirty="0">
                          <a:effectLst/>
                        </a:rPr>
                        <a:t>ОБ</a:t>
                      </a:r>
                      <a:endParaRPr lang="ru-RU" sz="2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ru-RU" sz="2400" u="none" strike="noStrike">
                          <a:effectLst/>
                        </a:rPr>
                        <a:t>МБ</a:t>
                      </a:r>
                      <a:endParaRPr lang="ru-RU" sz="24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778151801"/>
                  </a:ext>
                </a:extLst>
              </a:tr>
              <a:tr h="3578970">
                <a:tc>
                  <a:txBody>
                    <a:bodyPr/>
                    <a:lstStyle/>
                    <a:p>
                      <a:pPr algn="l" fontAlgn="ctr"/>
                      <a:r>
                        <a:rPr lang="ru-RU" sz="2400" u="none" strike="noStrike" dirty="0">
                          <a:effectLst/>
                        </a:rPr>
                        <a:t>Основное мероприятие 2.9.Субсидия на создание (обновление) материально-технической базы для реализации основных и дополнительных общеобразовательных программ </a:t>
                      </a:r>
                      <a:r>
                        <a:rPr lang="ru-RU" sz="2400" b="1" u="none" strike="noStrike" dirty="0">
                          <a:effectLst/>
                        </a:rPr>
                        <a:t>цифрового и гуманитарного профилей в общеобразовательных организациях, расположенных в сельской местности и малых городах</a:t>
                      </a:r>
                      <a:endParaRPr lang="ru-RU" sz="2400" b="1" i="1" u="none" strike="noStrike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700" b="1" u="none" strike="noStrike" dirty="0">
                          <a:effectLst/>
                        </a:rPr>
                        <a:t>1018,8</a:t>
                      </a:r>
                      <a:endParaRPr lang="ru-RU" sz="3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700" b="1" u="none" strike="noStrike" dirty="0">
                          <a:effectLst/>
                        </a:rPr>
                        <a:t>501,8</a:t>
                      </a:r>
                      <a:endParaRPr lang="ru-RU" sz="3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ru-RU" sz="3700" b="1" u="none" strike="noStrike" dirty="0">
                          <a:effectLst/>
                        </a:rPr>
                        <a:t>207,4</a:t>
                      </a:r>
                      <a:endParaRPr lang="ru-RU" sz="37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8279371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876843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0" y="-544041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843FC59E-BDF6-47E0-8AC0-6D4CCCBF2410}"/>
              </a:ext>
            </a:extLst>
          </p:cNvPr>
          <p:cNvSpPr/>
          <p:nvPr/>
        </p:nvSpPr>
        <p:spPr>
          <a:xfrm>
            <a:off x="1049866" y="206662"/>
            <a:ext cx="1050995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>
                <a:solidFill>
                  <a:srgbClr val="000000"/>
                </a:solidFill>
                <a:latin typeface="Raleway"/>
              </a:rPr>
              <a:t>Образовательные экосистемы определяются как сети взаимосвязанных и разнотипных субъектов, участвующих в процессе обучения / воспитания / развития в течение всей жизни. Образовательные экосистемы объединяют учащихся и сообщества, стремясь к раскрытию их индивидуального и коллективного потенциала.</a:t>
            </a:r>
            <a:endParaRPr lang="ru-RU" sz="2400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88176387-F02D-4FE1-9873-5840F083373B}"/>
              </a:ext>
            </a:extLst>
          </p:cNvPr>
          <p:cNvSpPr/>
          <p:nvPr/>
        </p:nvSpPr>
        <p:spPr>
          <a:xfrm>
            <a:off x="767644" y="2162594"/>
            <a:ext cx="11232444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000" b="1" dirty="0"/>
              <a:t>Экосистемный подход ведет к изменению наших способов учиться, мыслить, жить и действовать на принципах </a:t>
            </a:r>
            <a:r>
              <a:rPr lang="ru-RU" sz="3000" b="1" dirty="0" err="1"/>
              <a:t>взаимосвязности</a:t>
            </a:r>
            <a:r>
              <a:rPr lang="ru-RU" sz="3000" b="1" dirty="0"/>
              <a:t> и сотрудничества. </a:t>
            </a:r>
            <a:r>
              <a:rPr lang="ru-RU" sz="3000" b="1" u="sng" dirty="0"/>
              <a:t>В образовании это позволяет перейти от иерархических систем, основанных на принуждении и насилии, к сетевым моделям совместного добровольного обучения и развития.</a:t>
            </a:r>
          </a:p>
          <a:p>
            <a:br>
              <a:rPr lang="ru-RU" dirty="0"/>
            </a:br>
            <a:endParaRPr lang="ru-RU" dirty="0"/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1A18C54-8084-4F6A-B0F7-A3F13032832C}"/>
              </a:ext>
            </a:extLst>
          </p:cNvPr>
          <p:cNvSpPr/>
          <p:nvPr/>
        </p:nvSpPr>
        <p:spPr>
          <a:xfrm>
            <a:off x="4447822" y="5294564"/>
            <a:ext cx="7394222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hlinkClick r:id="rId3"/>
              </a:rPr>
              <a:t>https://www.skolkovo.ru/researches/obrazovatelnye-ekosistemy-voznikayushaya-praktika-dlya-budushego-obrazovaniya</a:t>
            </a:r>
            <a:r>
              <a:rPr lang="en-US" dirty="0">
                <a:hlinkClick r:id="rId3"/>
              </a:rPr>
              <a:t>/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956122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28EFC6F-2C70-4E52-8378-6089BA816AE5}"/>
              </a:ext>
            </a:extLst>
          </p:cNvPr>
          <p:cNvGraphicFramePr>
            <a:graphicFrameLocks noGrp="1"/>
          </p:cNvGraphicFramePr>
          <p:nvPr/>
        </p:nvGraphicFramePr>
        <p:xfrm>
          <a:off x="1435806" y="312646"/>
          <a:ext cx="10632017" cy="6232708"/>
        </p:xfrm>
        <a:graphic>
          <a:graphicData uri="http://schemas.openxmlformats.org/drawingml/2006/table">
            <a:tbl>
              <a:tblPr firstRow="1" bandRow="1"/>
              <a:tblGrid>
                <a:gridCol w="744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70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3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целевых показателей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5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8 до 18 лет, получающих образование по программам начального общего, среднего общего, основного общего образования в общеобразовательных организациях (в общей численности детей и молодежи в возрасте от 8 до 18 лет)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6" marR="9526" marT="9526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5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 общеобразовательных организациях, которым предоставлены условия обучения ,  соответствующие  современным требованиям ( в общей  численности  обучающихся   по  основным  программам общего образования</a:t>
                      </a:r>
                    </a:p>
                  </a:txBody>
                  <a:tcPr marL="68587" marR="68587" marT="45724" marB="45724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6" marR="9526" marT="9526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4" marB="45724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212054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65BF1F-BEFF-4DAF-8ACC-244E79DF2ED7}"/>
              </a:ext>
            </a:extLst>
          </p:cNvPr>
          <p:cNvSpPr/>
          <p:nvPr/>
        </p:nvSpPr>
        <p:spPr>
          <a:xfrm>
            <a:off x="5412062" y="3244334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28BF7E-ED6D-4EA5-9F47-39B3144CE45A}"/>
              </a:ext>
            </a:extLst>
          </p:cNvPr>
          <p:cNvSpPr/>
          <p:nvPr/>
        </p:nvSpPr>
        <p:spPr>
          <a:xfrm>
            <a:off x="5412062" y="3244334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33E3FFD-5A90-445B-9569-BE369D4BD9E8}"/>
              </a:ext>
            </a:extLst>
          </p:cNvPr>
          <p:cNvGraphicFramePr>
            <a:graphicFrameLocks noGrp="1"/>
          </p:cNvGraphicFramePr>
          <p:nvPr/>
        </p:nvGraphicFramePr>
        <p:xfrm>
          <a:off x="2133600" y="349527"/>
          <a:ext cx="9680574" cy="6164162"/>
        </p:xfrm>
        <a:graphic>
          <a:graphicData uri="http://schemas.openxmlformats.org/drawingml/2006/table">
            <a:tbl>
              <a:tblPr firstRow="1" bandRow="1"/>
              <a:tblGrid>
                <a:gridCol w="677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235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3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целевых показателей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89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одну смену, в общей численности обучающихся в общеобразовательных организациях</a:t>
                      </a:r>
                    </a:p>
                  </a:txBody>
                  <a:tcPr marL="68599" marR="68599" marT="45715" marB="45715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4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914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получающих общее образование на дому с использованием дистанционных образовательных технологий, от общего числа детей-инвалидов, которым не противопоказана работа на компьютере</a:t>
                      </a:r>
                    </a:p>
                  </a:txBody>
                  <a:tcPr marL="68599" marR="68599" marT="45715" marB="45715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4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580758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Содержимое 2">
            <a:extLst>
              <a:ext uri="{FF2B5EF4-FFF2-40B4-BE49-F238E27FC236}">
                <a16:creationId xmlns:a16="http://schemas.microsoft.com/office/drawing/2014/main" id="{B58DDACC-A25F-4C74-B822-84267602FB47}"/>
              </a:ext>
            </a:extLst>
          </p:cNvPr>
          <p:cNvSpPr txBox="1">
            <a:spLocks/>
          </p:cNvSpPr>
          <p:nvPr/>
        </p:nvSpPr>
        <p:spPr>
          <a:xfrm>
            <a:off x="1778000" y="1077208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indent="0">
              <a:buFont typeface="Wingdings 2" panose="05020102010507070707" pitchFamily="18" charset="2"/>
              <a:buNone/>
              <a:defRPr/>
            </a:pPr>
            <a:r>
              <a:rPr lang="ru-RU">
                <a:solidFill>
                  <a:schemeClr val="accent2">
                    <a:lumMod val="50000"/>
                  </a:schemeClr>
                </a:solidFill>
              </a:rPr>
              <a:t>Подпрограмма VII.</a:t>
            </a:r>
            <a:br>
              <a:rPr lang="ru-RU">
                <a:solidFill>
                  <a:schemeClr val="accent2">
                    <a:lumMod val="50000"/>
                  </a:schemeClr>
                </a:solidFill>
              </a:rPr>
            </a:br>
            <a:br>
              <a:rPr lang="ru-RU">
                <a:solidFill>
                  <a:schemeClr val="accent2">
                    <a:lumMod val="50000"/>
                  </a:schemeClr>
                </a:solidFill>
              </a:rPr>
            </a:br>
            <a:r>
              <a:rPr lang="ru-RU">
                <a:solidFill>
                  <a:schemeClr val="accent2">
                    <a:lumMod val="50000"/>
                  </a:schemeClr>
                </a:solidFill>
              </a:rPr>
              <a:t> </a:t>
            </a:r>
            <a:r>
              <a:rPr lang="ru-RU" b="1">
                <a:solidFill>
                  <a:schemeClr val="accent2">
                    <a:lumMod val="50000"/>
                  </a:schemeClr>
                </a:solidFill>
              </a:rPr>
              <a:t>«</a:t>
            </a:r>
            <a:r>
              <a:rPr lang="ru-RU" sz="3000" b="1">
                <a:solidFill>
                  <a:schemeClr val="accent2">
                    <a:lumMod val="50000"/>
                  </a:schemeClr>
                </a:solidFill>
              </a:rPr>
              <a:t>Управление ресурсами и качеством системы образования Сланцевского муниципального района</a:t>
            </a:r>
            <a:r>
              <a:rPr lang="ru-RU" b="1">
                <a:solidFill>
                  <a:schemeClr val="accent2">
                    <a:lumMod val="50000"/>
                  </a:schemeClr>
                </a:solidFill>
              </a:rPr>
              <a:t>»</a:t>
            </a:r>
            <a:endParaRPr lang="ru-RU" b="1" dirty="0"/>
          </a:p>
        </p:txBody>
      </p:sp>
    </p:spTree>
    <p:extLst>
      <p:ext uri="{BB962C8B-B14F-4D97-AF65-F5344CB8AC3E}">
        <p14:creationId xmlns:p14="http://schemas.microsoft.com/office/powerpoint/2010/main" val="10351431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0" y="1282"/>
            <a:ext cx="12191980" cy="68567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DD8731C8-1780-453B-8E87-FD47C6690B7D}"/>
              </a:ext>
            </a:extLst>
          </p:cNvPr>
          <p:cNvSpPr txBox="1">
            <a:spLocks/>
          </p:cNvSpPr>
          <p:nvPr/>
        </p:nvSpPr>
        <p:spPr>
          <a:xfrm>
            <a:off x="3200930" y="1594027"/>
            <a:ext cx="7067550" cy="174466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3600" b="1">
                <a:solidFill>
                  <a:schemeClr val="accent2">
                    <a:lumMod val="50000"/>
                  </a:schemeClr>
                </a:solidFill>
              </a:rPr>
              <a:t>Создание эффективной системы управления ресурсами и качеством системы образования района на основе принципов открытости, объективности, прозрачности, общественно-профессионального участия.</a:t>
            </a:r>
            <a:endParaRPr lang="ru-RU" sz="3600" b="1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CAD5082-FA9C-4358-8AEB-F6297BA4B18F}"/>
              </a:ext>
            </a:extLst>
          </p:cNvPr>
          <p:cNvSpPr txBox="1"/>
          <p:nvPr/>
        </p:nvSpPr>
        <p:spPr>
          <a:xfrm>
            <a:off x="587022" y="316089"/>
            <a:ext cx="684106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Цель подпрограммы</a:t>
            </a:r>
          </a:p>
        </p:txBody>
      </p:sp>
    </p:spTree>
    <p:extLst>
      <p:ext uri="{BB962C8B-B14F-4D97-AF65-F5344CB8AC3E}">
        <p14:creationId xmlns:p14="http://schemas.microsoft.com/office/powerpoint/2010/main" val="1609468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F728C629-F1E5-4B34-8877-63394D6C5C87}"/>
              </a:ext>
            </a:extLst>
          </p:cNvPr>
          <p:cNvSpPr txBox="1"/>
          <p:nvPr/>
        </p:nvSpPr>
        <p:spPr>
          <a:xfrm>
            <a:off x="699911" y="349956"/>
            <a:ext cx="80264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Задачи  подпрограммы </a:t>
            </a:r>
          </a:p>
        </p:txBody>
      </p:sp>
      <p:sp>
        <p:nvSpPr>
          <p:cNvPr id="6" name="Объект 2">
            <a:extLst>
              <a:ext uri="{FF2B5EF4-FFF2-40B4-BE49-F238E27FC236}">
                <a16:creationId xmlns:a16="http://schemas.microsoft.com/office/drawing/2014/main" id="{03575C13-504D-468A-8BAC-4BD64B80803B}"/>
              </a:ext>
            </a:extLst>
          </p:cNvPr>
          <p:cNvSpPr txBox="1">
            <a:spLocks/>
          </p:cNvSpPr>
          <p:nvPr/>
        </p:nvSpPr>
        <p:spPr>
          <a:xfrm>
            <a:off x="2543528" y="1293107"/>
            <a:ext cx="8715375" cy="49609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ru-RU" sz="2300">
                <a:solidFill>
                  <a:schemeClr val="accent2">
                    <a:lumMod val="50000"/>
                  </a:schemeClr>
                </a:solidFill>
              </a:rPr>
              <a:t>Формирование оптимальной  муниципальной  системы  оценки   качества образования с  включением её в  национально-региональную систему оценки качества образования, кадровое и технологическое обеспечение процедур оценки качества, условий и результатов осуществления образовательной  деятельности;</a:t>
            </a:r>
          </a:p>
          <a:p>
            <a:pPr>
              <a:defRPr/>
            </a:pPr>
            <a:r>
              <a:rPr lang="ru-RU" sz="2300">
                <a:solidFill>
                  <a:schemeClr val="accent2">
                    <a:lumMod val="50000"/>
                  </a:schemeClr>
                </a:solidFill>
              </a:rPr>
              <a:t>Обеспечение современного уровня надежности и объективности процедур оценки качества образования;</a:t>
            </a:r>
          </a:p>
          <a:p>
            <a:pPr>
              <a:defRPr/>
            </a:pPr>
            <a:r>
              <a:rPr lang="ru-RU" sz="2300">
                <a:solidFill>
                  <a:schemeClr val="accent2">
                    <a:lumMod val="50000"/>
                  </a:schemeClr>
                </a:solidFill>
              </a:rPr>
              <a:t>Развитие кадрового потенциала  муниципальной  системы  образования, в том  числе  посредством   участия в  национальной системе   профессионального   роста  педагогических  работников.</a:t>
            </a:r>
          </a:p>
          <a:p>
            <a:pPr marL="0" indent="0">
              <a:buFont typeface="Wingdings 2" panose="05020102010507070707" pitchFamily="18" charset="2"/>
              <a:buNone/>
              <a:defRPr/>
            </a:pPr>
            <a:endParaRPr lang="ru-R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23368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04DBA274-6D2E-49E8-A62A-A129A291BEF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785861"/>
              </p:ext>
            </p:extLst>
          </p:nvPr>
        </p:nvGraphicFramePr>
        <p:xfrm>
          <a:off x="2099733" y="413526"/>
          <a:ext cx="9319331" cy="6009851"/>
        </p:xfrm>
        <a:graphic>
          <a:graphicData uri="http://schemas.openxmlformats.org/drawingml/2006/table">
            <a:tbl>
              <a:tblPr firstRow="1" bandRow="1"/>
              <a:tblGrid>
                <a:gridCol w="6524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587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0954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0954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50874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3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целевых показателей</a:t>
                      </a:r>
                    </a:p>
                  </a:txBody>
                  <a:tcPr marL="68599" marR="68599" marT="45726" marB="4572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68599" marR="68599" marT="45726" marB="4572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99" marR="68599" marT="45726" marB="45726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99" marR="68599" marT="45726" marB="45726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246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образовательных организаций, осуществляющих образовательную деятельность (всех уровней), охваченных мероприятиями независимой оценки качества независимой оценки качества условий  осуществления образовательной  деятельности</a:t>
                      </a:r>
                    </a:p>
                  </a:txBody>
                  <a:tcPr marL="68599" marR="68599" marT="45708" marB="4570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3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08" marB="4570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08" marB="4570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16517">
                <a:tc>
                  <a:txBody>
                    <a:bodyPr/>
                    <a:lstStyle/>
                    <a:p>
                      <a:r>
                        <a:rPr lang="ru-RU" sz="240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образовательных организаций, разместивших результаты процедур системы оценки качества независимой оценки качества условий  осуществления образовательной  деятельности на сайте образовательной организации</a:t>
                      </a:r>
                      <a:endParaRPr lang="ru-RU" sz="24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99" marR="68599" marT="45708" marB="45708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3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08" marB="4570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08" marB="45708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351183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F15FC25-BE95-48D4-82A3-C853C78FCB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64894403"/>
              </p:ext>
            </p:extLst>
          </p:nvPr>
        </p:nvGraphicFramePr>
        <p:xfrm>
          <a:off x="180622" y="98334"/>
          <a:ext cx="11830755" cy="6661332"/>
        </p:xfrm>
        <a:graphic>
          <a:graphicData uri="http://schemas.openxmlformats.org/drawingml/2006/table">
            <a:tbl>
              <a:tblPr/>
              <a:tblGrid>
                <a:gridCol w="7549814">
                  <a:extLst>
                    <a:ext uri="{9D8B030D-6E8A-4147-A177-3AD203B41FA5}">
                      <a16:colId xmlns:a16="http://schemas.microsoft.com/office/drawing/2014/main" val="4123195045"/>
                    </a:ext>
                  </a:extLst>
                </a:gridCol>
                <a:gridCol w="1244729">
                  <a:extLst>
                    <a:ext uri="{9D8B030D-6E8A-4147-A177-3AD203B41FA5}">
                      <a16:colId xmlns:a16="http://schemas.microsoft.com/office/drawing/2014/main" val="1739509088"/>
                    </a:ext>
                  </a:extLst>
                </a:gridCol>
                <a:gridCol w="1297170">
                  <a:extLst>
                    <a:ext uri="{9D8B030D-6E8A-4147-A177-3AD203B41FA5}">
                      <a16:colId xmlns:a16="http://schemas.microsoft.com/office/drawing/2014/main" val="3419359665"/>
                    </a:ext>
                  </a:extLst>
                </a:gridCol>
                <a:gridCol w="1739042">
                  <a:extLst>
                    <a:ext uri="{9D8B030D-6E8A-4147-A177-3AD203B41FA5}">
                      <a16:colId xmlns:a16="http://schemas.microsoft.com/office/drawing/2014/main" val="1092282773"/>
                    </a:ext>
                  </a:extLst>
                </a:gridCol>
              </a:tblGrid>
              <a:tr h="625718">
                <a:tc>
                  <a:txBody>
                    <a:bodyPr/>
                    <a:lstStyle/>
                    <a:p>
                      <a:pPr rtl="0" fontAlgn="b"/>
                      <a:endParaRPr lang="ru-RU" sz="24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Факт 2021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0306"/>
                  </a:ext>
                </a:extLst>
              </a:tr>
              <a:tr h="625718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Охват педагогических кадров обучением по программам в области педагогических измерений, анализа и использования результатов оценочных процедур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807623"/>
                  </a:ext>
                </a:extLst>
              </a:tr>
              <a:tr h="625718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Доля педагогических работников образовательных организаций, которым при прохождении аттестации присвоена первая или высшая категория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43838"/>
                  </a:ext>
                </a:extLst>
              </a:tr>
              <a:tr h="70259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Количество выпускников общеобразовательных организаций, заключивших договор о целевом обучении по педагогическим направлениям подготовки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526766"/>
                  </a:ext>
                </a:extLst>
              </a:tr>
              <a:tr h="70259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Доля педагогических работников образовательных организаций, принявших участие в педагогических конкурсах профессионального мастерства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94842"/>
                  </a:ext>
                </a:extLst>
              </a:tr>
              <a:tr h="93323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>
                          <a:effectLst/>
                          <a:latin typeface="Times New Roman" panose="02020603050405020304" pitchFamily="18" charset="0"/>
                        </a:rPr>
                        <a:t>Удельный вес численности педагогических работников общеобразовательных организаций в возрасте до 35 лет в общей численности педагогических работников общеобразовательных организаций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37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05353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0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6F7C004-2534-4CCD-A92D-6492ACAD0733}"/>
              </a:ext>
            </a:extLst>
          </p:cNvPr>
          <p:cNvSpPr txBox="1"/>
          <p:nvPr/>
        </p:nvSpPr>
        <p:spPr>
          <a:xfrm>
            <a:off x="1532238" y="-58088"/>
            <a:ext cx="80566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КПК   на базе  района от  ЛГУ</a:t>
            </a:r>
          </a:p>
        </p:txBody>
      </p:sp>
      <p:graphicFrame>
        <p:nvGraphicFramePr>
          <p:cNvPr id="3" name="Таблица 3">
            <a:extLst>
              <a:ext uri="{FF2B5EF4-FFF2-40B4-BE49-F238E27FC236}">
                <a16:creationId xmlns:a16="http://schemas.microsoft.com/office/drawing/2014/main" id="{BED48D8B-A55B-460A-8B20-8661371351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80105859"/>
              </p:ext>
            </p:extLst>
          </p:nvPr>
        </p:nvGraphicFramePr>
        <p:xfrm>
          <a:off x="226038" y="569373"/>
          <a:ext cx="11677134" cy="298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77730">
                  <a:extLst>
                    <a:ext uri="{9D8B030D-6E8A-4147-A177-3AD203B41FA5}">
                      <a16:colId xmlns:a16="http://schemas.microsoft.com/office/drawing/2014/main" val="1587182096"/>
                    </a:ext>
                  </a:extLst>
                </a:gridCol>
                <a:gridCol w="2063579">
                  <a:extLst>
                    <a:ext uri="{9D8B030D-6E8A-4147-A177-3AD203B41FA5}">
                      <a16:colId xmlns:a16="http://schemas.microsoft.com/office/drawing/2014/main" val="1989559236"/>
                    </a:ext>
                  </a:extLst>
                </a:gridCol>
                <a:gridCol w="1717589">
                  <a:extLst>
                    <a:ext uri="{9D8B030D-6E8A-4147-A177-3AD203B41FA5}">
                      <a16:colId xmlns:a16="http://schemas.microsoft.com/office/drawing/2014/main" val="3870779435"/>
                    </a:ext>
                  </a:extLst>
                </a:gridCol>
                <a:gridCol w="1445740">
                  <a:extLst>
                    <a:ext uri="{9D8B030D-6E8A-4147-A177-3AD203B41FA5}">
                      <a16:colId xmlns:a16="http://schemas.microsoft.com/office/drawing/2014/main" val="1997026839"/>
                    </a:ext>
                  </a:extLst>
                </a:gridCol>
                <a:gridCol w="1272746">
                  <a:extLst>
                    <a:ext uri="{9D8B030D-6E8A-4147-A177-3AD203B41FA5}">
                      <a16:colId xmlns:a16="http://schemas.microsoft.com/office/drawing/2014/main" val="1244039587"/>
                    </a:ext>
                  </a:extLst>
                </a:gridCol>
                <a:gridCol w="1099750">
                  <a:extLst>
                    <a:ext uri="{9D8B030D-6E8A-4147-A177-3AD203B41FA5}">
                      <a16:colId xmlns:a16="http://schemas.microsoft.com/office/drawing/2014/main" val="568850943"/>
                    </a:ext>
                  </a:extLst>
                </a:gridCol>
              </a:tblGrid>
              <a:tr h="242505">
                <a:tc>
                  <a:txBody>
                    <a:bodyPr/>
                    <a:lstStyle/>
                    <a:p>
                      <a:r>
                        <a:rPr lang="ru-RU" dirty="0"/>
                        <a:t>Наименование  КПК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СОШ № 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СОШ № 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СОШ № 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Загривск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Выскатск</a:t>
                      </a:r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86899933"/>
                  </a:ext>
                </a:extLst>
              </a:tr>
              <a:tr h="242505">
                <a:tc>
                  <a:txBody>
                    <a:bodyPr/>
                    <a:lstStyle/>
                    <a:p>
                      <a:r>
                        <a:rPr lang="ru-RU" sz="2400" dirty="0"/>
                        <a:t>Формирование функциональной грамотности учащихся: содержание, организация, мониторинг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10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27728338"/>
                  </a:ext>
                </a:extLst>
              </a:tr>
              <a:tr h="242505">
                <a:tc>
                  <a:txBody>
                    <a:bodyPr/>
                    <a:lstStyle/>
                    <a:p>
                      <a:r>
                        <a:rPr lang="ru-RU" sz="2400" dirty="0"/>
                        <a:t>Одаренный   ребенок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ru-RU" sz="4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4000" dirty="0"/>
                        <a:t>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58393326"/>
                  </a:ext>
                </a:extLst>
              </a:tr>
            </a:tbl>
          </a:graphicData>
        </a:graphic>
      </p:graphicFrame>
      <p:sp>
        <p:nvSpPr>
          <p:cNvPr id="6" name="TextBox 5">
            <a:extLst>
              <a:ext uri="{FF2B5EF4-FFF2-40B4-BE49-F238E27FC236}">
                <a16:creationId xmlns:a16="http://schemas.microsoft.com/office/drawing/2014/main" id="{ED759276-97EF-4AEB-B384-C1B8F134AC19}"/>
              </a:ext>
            </a:extLst>
          </p:cNvPr>
          <p:cNvSpPr txBox="1"/>
          <p:nvPr/>
        </p:nvSpPr>
        <p:spPr>
          <a:xfrm rot="21006282">
            <a:off x="6096000" y="1878227"/>
            <a:ext cx="4571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6C7D5811-85FA-41A9-B81D-E91CEFBEA131}"/>
              </a:ext>
            </a:extLst>
          </p:cNvPr>
          <p:cNvSpPr txBox="1"/>
          <p:nvPr/>
        </p:nvSpPr>
        <p:spPr>
          <a:xfrm>
            <a:off x="123778" y="3442857"/>
            <a:ext cx="119444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b="1" dirty="0"/>
              <a:t>Школа  современного   учителя от ФГАУ ДПО «Академия  </a:t>
            </a:r>
            <a:r>
              <a:rPr lang="ru-RU" sz="3600" b="1" dirty="0" err="1"/>
              <a:t>Минпросвещения</a:t>
            </a:r>
            <a:r>
              <a:rPr lang="ru-RU" sz="3600" b="1" dirty="0"/>
              <a:t>  России»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FEDE9F5-1286-471D-B0A7-7B3EC9FA7FC6}"/>
              </a:ext>
            </a:extLst>
          </p:cNvPr>
          <p:cNvSpPr txBox="1"/>
          <p:nvPr/>
        </p:nvSpPr>
        <p:spPr>
          <a:xfrm>
            <a:off x="5733537" y="4511811"/>
            <a:ext cx="5747264" cy="21852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400" dirty="0"/>
              <a:t>СОШ № 1 – 1 чел.</a:t>
            </a:r>
          </a:p>
          <a:p>
            <a:r>
              <a:rPr lang="ru-RU" sz="3400" dirty="0" err="1"/>
              <a:t>Загривская</a:t>
            </a:r>
            <a:r>
              <a:rPr lang="ru-RU" sz="3400" dirty="0"/>
              <a:t>  СОШ – 4 чел.</a:t>
            </a:r>
          </a:p>
          <a:p>
            <a:r>
              <a:rPr lang="ru-RU" sz="3400" dirty="0" err="1"/>
              <a:t>Старопольская</a:t>
            </a:r>
            <a:r>
              <a:rPr lang="ru-RU" sz="3400" dirty="0"/>
              <a:t>  СОШ  -1 чел.</a:t>
            </a:r>
          </a:p>
          <a:p>
            <a:r>
              <a:rPr lang="ru-RU" sz="3400" dirty="0" err="1"/>
              <a:t>Выскатская</a:t>
            </a:r>
            <a:r>
              <a:rPr lang="ru-RU" sz="3400" dirty="0"/>
              <a:t>  ООШ – 2  чел.</a:t>
            </a:r>
          </a:p>
        </p:txBody>
      </p:sp>
    </p:spTree>
    <p:extLst>
      <p:ext uri="{BB962C8B-B14F-4D97-AF65-F5344CB8AC3E}">
        <p14:creationId xmlns:p14="http://schemas.microsoft.com/office/powerpoint/2010/main" val="11142764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725FD52E-5EFA-4B9C-A3B3-B830687738C0}"/>
              </a:ext>
            </a:extLst>
          </p:cNvPr>
          <p:cNvSpPr txBox="1">
            <a:spLocks/>
          </p:cNvSpPr>
          <p:nvPr/>
        </p:nvSpPr>
        <p:spPr>
          <a:xfrm>
            <a:off x="1981200" y="1054630"/>
            <a:ext cx="8229600" cy="43894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800" dirty="0">
                <a:solidFill>
                  <a:schemeClr val="accent2">
                    <a:lumMod val="50000"/>
                  </a:schemeClr>
                </a:solidFill>
              </a:rPr>
              <a:t>Подпрограмма II </a:t>
            </a:r>
            <a:br>
              <a:rPr lang="ru-RU" sz="3800" dirty="0">
                <a:solidFill>
                  <a:schemeClr val="accent2">
                    <a:lumMod val="50000"/>
                  </a:schemeClr>
                </a:solidFill>
              </a:rPr>
            </a:br>
            <a:br>
              <a:rPr lang="ru-RU" sz="3800" dirty="0">
                <a:solidFill>
                  <a:srgbClr val="0070C0"/>
                </a:solidFill>
              </a:rPr>
            </a:br>
            <a:r>
              <a:rPr lang="ru-RU" sz="3800" dirty="0">
                <a:solidFill>
                  <a:schemeClr val="accent2">
                    <a:lumMod val="50000"/>
                  </a:schemeClr>
                </a:solidFill>
              </a:rPr>
              <a:t>«Развитие начального общего, основного общего и среднего общего образования детей Сланцевского муниципального района Ленинградской области»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8CB8EB6C-9A1B-4D61-A06D-FAF40658B905}"/>
              </a:ext>
            </a:extLst>
          </p:cNvPr>
          <p:cNvSpPr txBox="1"/>
          <p:nvPr/>
        </p:nvSpPr>
        <p:spPr>
          <a:xfrm>
            <a:off x="6389511" y="5531556"/>
            <a:ext cx="5475111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/>
              <a:t>Щербакова  М.А.,  начальник  отдела   по   работе  с образовательным и организациями</a:t>
            </a:r>
          </a:p>
        </p:txBody>
      </p:sp>
    </p:spTree>
    <p:extLst>
      <p:ext uri="{BB962C8B-B14F-4D97-AF65-F5344CB8AC3E}">
        <p14:creationId xmlns:p14="http://schemas.microsoft.com/office/powerpoint/2010/main" val="413926454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-284186" y="1282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1CEFBAF6-7DA6-4FC4-8EBE-99A9A27B4239}"/>
              </a:ext>
            </a:extLst>
          </p:cNvPr>
          <p:cNvSpPr/>
          <p:nvPr/>
        </p:nvSpPr>
        <p:spPr>
          <a:xfrm>
            <a:off x="593125" y="149995"/>
            <a:ext cx="1067623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ru-RU" sz="4000" dirty="0">
                <a:hlinkClick r:id="rId3"/>
              </a:rPr>
              <a:t>http://slanmo.ru/komitet-obrazovaniya1.html</a:t>
            </a:r>
            <a:r>
              <a:rPr lang="ru-RU" altLang="ru-RU" sz="4000" dirty="0"/>
              <a:t> -</a:t>
            </a:r>
            <a:br>
              <a:rPr lang="ru-RU" altLang="ru-RU" sz="4000" dirty="0"/>
            </a:br>
            <a:r>
              <a:rPr lang="ru-RU" altLang="ru-RU" sz="4000" dirty="0"/>
              <a:t>сайт  комитета  образования</a:t>
            </a:r>
            <a:br>
              <a:rPr lang="ru-RU" altLang="ru-RU" sz="4000" dirty="0"/>
            </a:br>
            <a:r>
              <a:rPr lang="ru-RU" altLang="ru-RU" sz="4000" dirty="0"/>
              <a:t>раздел   «Целевое обучение» </a:t>
            </a:r>
            <a:endParaRPr lang="ru-RU" sz="4000" dirty="0"/>
          </a:p>
        </p:txBody>
      </p:sp>
    </p:spTree>
    <p:extLst>
      <p:ext uri="{BB962C8B-B14F-4D97-AF65-F5344CB8AC3E}">
        <p14:creationId xmlns:p14="http://schemas.microsoft.com/office/powerpoint/2010/main" val="413559244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8BC7E395-63A0-4B02-B4BC-23C82E1AF8F6}"/>
              </a:ext>
            </a:extLst>
          </p:cNvPr>
          <p:cNvSpPr txBox="1">
            <a:spLocks/>
          </p:cNvSpPr>
          <p:nvPr/>
        </p:nvSpPr>
        <p:spPr>
          <a:xfrm>
            <a:off x="518985" y="271849"/>
            <a:ext cx="11504140" cy="6376086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  <a:defRPr/>
            </a:pPr>
            <a:r>
              <a:rPr lang="ru-RU" b="1" dirty="0"/>
              <a:t>Целевое обучение</a:t>
            </a: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hlinkClick r:id="rId3" tooltip="Приказ Комитета образования от 05.02.2021 № 2 Об утверждении формы договора о целевом обучении по образовательной программе среднего профессионального или высшего образования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 Комитета образования от 05.02.2021 № 2 Об утверждении формы договора о целевом обучении по образовательной программе среднего профессионального или высшего образования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u="sng" dirty="0">
                <a:solidFill>
                  <a:srgbClr val="002060"/>
                </a:solidFill>
                <a:hlinkClick r:id="rId4" tooltip="Приказ Комитета образования от 25.07.2019 № 11 О порядке выплаты в соответствии с договором о целевом обучении, заключенном между гражданином и комитетом образования администрации Сланцевский муниципальный район Ленинградской област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Приказ Комитета образования от 25.07.2019 № 11 О порядке выплаты в соответствии с договором о целевом обучении, заключенном между гражданином и комитетом образования администрации Сланцевский муниципальный район Ленинградской области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hlinkClick r:id="rId5" tooltip="Постановление от 24.06.2019 № 829-п Об установлении выплаты в соответствии с договором о целевом обучении, заключенном между гражданином и комитетом образования администрации Сланцевский муниципальный район Ленинградской области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 от 24.06.2019 № 829-п Об установлении выплаты в соответствии с договором о целевом обучении, заключенном между гражданином и комитетом образования администрации Сланцевский муниципальный район Ленинградской области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hlinkClick r:id="rId6" tooltip="Постановление Правительства РФ от 13 октября 2020 г. № 1681 “О целевом обучении по образовательным программам среднего профессионального и высшего образования”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Постановление Правительства РФ от 13 октября 2020 г. № 1681 “О целевом обучении по образовательным программам среднего профессионального и высшего образования”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r>
              <a:rPr lang="ru-RU" sz="2400" b="1" dirty="0"/>
              <a:t>Методические рекомендации</a:t>
            </a:r>
            <a:endParaRPr lang="ru-RU" sz="2400" dirty="0"/>
          </a:p>
          <a:p>
            <a:pPr>
              <a:defRPr/>
            </a:pPr>
            <a:r>
              <a:rPr lang="ru-RU" sz="2400" dirty="0">
                <a:solidFill>
                  <a:srgbClr val="002060"/>
                </a:solidFill>
                <a:hlinkClick r:id="rId7" tooltip="Рекомендации по организационным вопросам целевого обучения (для системы образования Ленинградской области)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Рекомендации по организационным вопросам целевого обучения (для системы образования Ленинградской области)</a:t>
            </a:r>
            <a:endParaRPr lang="ru-RU" sz="2400" dirty="0">
              <a:solidFill>
                <a:srgbClr val="002060"/>
              </a:solidFill>
            </a:endParaRPr>
          </a:p>
          <a:p>
            <a:pPr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278669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BF15FC25-BE95-48D4-82A3-C853C78FCB58}"/>
              </a:ext>
            </a:extLst>
          </p:cNvPr>
          <p:cNvGraphicFramePr>
            <a:graphicFrameLocks noGrp="1"/>
          </p:cNvGraphicFramePr>
          <p:nvPr/>
        </p:nvGraphicFramePr>
        <p:xfrm>
          <a:off x="180622" y="98334"/>
          <a:ext cx="11830755" cy="6661332"/>
        </p:xfrm>
        <a:graphic>
          <a:graphicData uri="http://schemas.openxmlformats.org/drawingml/2006/table">
            <a:tbl>
              <a:tblPr/>
              <a:tblGrid>
                <a:gridCol w="7549814">
                  <a:extLst>
                    <a:ext uri="{9D8B030D-6E8A-4147-A177-3AD203B41FA5}">
                      <a16:colId xmlns:a16="http://schemas.microsoft.com/office/drawing/2014/main" val="4123195045"/>
                    </a:ext>
                  </a:extLst>
                </a:gridCol>
                <a:gridCol w="1244729">
                  <a:extLst>
                    <a:ext uri="{9D8B030D-6E8A-4147-A177-3AD203B41FA5}">
                      <a16:colId xmlns:a16="http://schemas.microsoft.com/office/drawing/2014/main" val="1739509088"/>
                    </a:ext>
                  </a:extLst>
                </a:gridCol>
                <a:gridCol w="1297170">
                  <a:extLst>
                    <a:ext uri="{9D8B030D-6E8A-4147-A177-3AD203B41FA5}">
                      <a16:colId xmlns:a16="http://schemas.microsoft.com/office/drawing/2014/main" val="3419359665"/>
                    </a:ext>
                  </a:extLst>
                </a:gridCol>
                <a:gridCol w="1739042">
                  <a:extLst>
                    <a:ext uri="{9D8B030D-6E8A-4147-A177-3AD203B41FA5}">
                      <a16:colId xmlns:a16="http://schemas.microsoft.com/office/drawing/2014/main" val="1092282773"/>
                    </a:ext>
                  </a:extLst>
                </a:gridCol>
              </a:tblGrid>
              <a:tr h="625718">
                <a:tc>
                  <a:txBody>
                    <a:bodyPr/>
                    <a:lstStyle/>
                    <a:p>
                      <a:pPr rtl="0" fontAlgn="b"/>
                      <a:endParaRPr lang="ru-RU" sz="2400" b="0" dirty="0">
                        <a:effectLst/>
                        <a:latin typeface="Times New Roman" panose="02020603050405020304" pitchFamily="18" charset="0"/>
                      </a:endParaRP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Факт 2021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План </a:t>
                      </a:r>
                    </a:p>
                    <a:p>
                      <a:pPr algn="ctr"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9707" marR="9707" marT="6471" marB="6471" anchor="b">
                    <a:lnL w="9525" cap="flat" cmpd="sng" algn="ctr">
                      <a:solidFill>
                        <a:srgbClr val="CCCCCC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2090306"/>
                  </a:ext>
                </a:extLst>
              </a:tr>
              <a:tr h="625718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Охват педагогических кадров обучением по программам в области педагогических измерений, анализа и использования результатов оценочных процедур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4,5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46807623"/>
                  </a:ext>
                </a:extLst>
              </a:tr>
              <a:tr h="625718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Доля педагогических работников образовательных организаций, которым при прохождении аттестации присвоена первая или высшая категория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63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44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20643838"/>
                  </a:ext>
                </a:extLst>
              </a:tr>
              <a:tr h="70259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Количество выпускников общеобразовательных организаций, заключивших договор о целевом обучении по педагогическим направлениям подготовки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16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18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1526766"/>
                  </a:ext>
                </a:extLst>
              </a:tr>
              <a:tr h="70259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 dirty="0">
                          <a:effectLst/>
                          <a:latin typeface="Times New Roman" panose="02020603050405020304" pitchFamily="18" charset="0"/>
                        </a:rPr>
                        <a:t>Доля педагогических работников образовательных организаций, принявших участие в педагогических конкурсах профессионального мастерства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>
                          <a:effectLst/>
                          <a:latin typeface="Times New Roman" panose="02020603050405020304" pitchFamily="18" charset="0"/>
                        </a:rPr>
                        <a:t>25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27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26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7594842"/>
                  </a:ext>
                </a:extLst>
              </a:tr>
              <a:tr h="933237">
                <a:tc>
                  <a:txBody>
                    <a:bodyPr/>
                    <a:lstStyle/>
                    <a:p>
                      <a:pPr rtl="0" fontAlgn="b"/>
                      <a:r>
                        <a:rPr lang="ru-RU" sz="2400" b="0">
                          <a:effectLst/>
                          <a:latin typeface="Times New Roman" panose="02020603050405020304" pitchFamily="18" charset="0"/>
                        </a:rPr>
                        <a:t>Удельный вес численности педагогических работников общеобразовательных организаций в возрасте до 35 лет в общей численности педагогических работников общеобразовательных организаций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11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16,9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ru-RU" sz="3000" b="1" dirty="0">
                          <a:effectLst/>
                          <a:latin typeface="Times New Roman" panose="02020603050405020304" pitchFamily="18" charset="0"/>
                        </a:rPr>
                        <a:t>12</a:t>
                      </a:r>
                    </a:p>
                  </a:txBody>
                  <a:tcPr marL="9707" marR="9707" marT="6471" marB="6471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E1C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813707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907619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ADE5B509-6D64-4F64-B4CE-E69391B411DE}"/>
              </a:ext>
            </a:extLst>
          </p:cNvPr>
          <p:cNvSpPr txBox="1"/>
          <p:nvPr/>
        </p:nvSpPr>
        <p:spPr>
          <a:xfrm>
            <a:off x="1050324" y="284205"/>
            <a:ext cx="740169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Задачи  на   2022  год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0DA9A6-CE0C-4FBC-9969-DDAC0DC08969}"/>
              </a:ext>
            </a:extLst>
          </p:cNvPr>
          <p:cNvSpPr txBox="1"/>
          <p:nvPr/>
        </p:nvSpPr>
        <p:spPr>
          <a:xfrm>
            <a:off x="1952368" y="889920"/>
            <a:ext cx="9588843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Tx/>
              <a:buChar char="-"/>
            </a:pPr>
            <a:r>
              <a:rPr lang="ru-RU" sz="4000" dirty="0"/>
              <a:t>Повышать   долю  выпускников   9  классов,  продолжающих  обучение    в  ОО  Ленинградской области.</a:t>
            </a:r>
          </a:p>
          <a:p>
            <a:pPr marL="571500" indent="-571500">
              <a:buFontTx/>
              <a:buChar char="-"/>
            </a:pPr>
            <a:r>
              <a:rPr lang="ru-RU" sz="4000" dirty="0"/>
              <a:t>Повышать  численность   педагогических  работников  в  возрасте   до 35 лет,  в том  числе  за  счет  привлечения   выпускников   педагогических  ОО  СПО и ВО,  обучающихся  по  целевому  договору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012943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524" y="0"/>
            <a:ext cx="12188952" cy="6858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5D5DABE5-022D-45AF-9106-114D6358D5AE}"/>
              </a:ext>
            </a:extLst>
          </p:cNvPr>
          <p:cNvSpPr txBox="1"/>
          <p:nvPr/>
        </p:nvSpPr>
        <p:spPr>
          <a:xfrm>
            <a:off x="1854200" y="2146300"/>
            <a:ext cx="90424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6600" b="1" dirty="0">
                <a:solidFill>
                  <a:schemeClr val="accent1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423567503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7" name="Объект 2">
            <a:extLst>
              <a:ext uri="{FF2B5EF4-FFF2-40B4-BE49-F238E27FC236}">
                <a16:creationId xmlns:a16="http://schemas.microsoft.com/office/drawing/2014/main" id="{C91F5219-96EB-4A34-9159-055A20DFE9A6}"/>
              </a:ext>
            </a:extLst>
          </p:cNvPr>
          <p:cNvSpPr txBox="1">
            <a:spLocks/>
          </p:cNvSpPr>
          <p:nvPr/>
        </p:nvSpPr>
        <p:spPr>
          <a:xfrm>
            <a:off x="1639787" y="1403290"/>
            <a:ext cx="8642350" cy="4389437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4000" dirty="0">
                <a:solidFill>
                  <a:schemeClr val="accent2">
                    <a:lumMod val="50000"/>
                  </a:schemeClr>
                </a:solidFill>
              </a:rPr>
              <a:t>Создание условий для обеспечения государственных гарантий реализации прав жителей района на получение общедоступного и бесплатного начального общего, основного общего и среднего общего образования;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079CA4D-AF96-49A6-B686-81EC66B7F548}"/>
              </a:ext>
            </a:extLst>
          </p:cNvPr>
          <p:cNvSpPr txBox="1"/>
          <p:nvPr/>
        </p:nvSpPr>
        <p:spPr>
          <a:xfrm>
            <a:off x="1539433" y="335666"/>
            <a:ext cx="874270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Цель   подпрограммы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28469420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3" name="Объект 2">
            <a:extLst>
              <a:ext uri="{FF2B5EF4-FFF2-40B4-BE49-F238E27FC236}">
                <a16:creationId xmlns:a16="http://schemas.microsoft.com/office/drawing/2014/main" id="{79026F83-5183-489A-9C63-DCED38CB022C}"/>
              </a:ext>
            </a:extLst>
          </p:cNvPr>
          <p:cNvSpPr txBox="1">
            <a:spLocks/>
          </p:cNvSpPr>
          <p:nvPr/>
        </p:nvSpPr>
        <p:spPr>
          <a:xfrm>
            <a:off x="2610071" y="1176643"/>
            <a:ext cx="8785225" cy="568007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500" dirty="0">
                <a:solidFill>
                  <a:schemeClr val="accent2">
                    <a:lumMod val="50000"/>
                  </a:schemeClr>
                </a:solidFill>
              </a:rPr>
              <a:t>Повышение   конкурентоспособности   общего образования.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500" dirty="0">
                <a:solidFill>
                  <a:schemeClr val="accent2">
                    <a:lumMod val="50000"/>
                  </a:schemeClr>
                </a:solidFill>
              </a:rPr>
              <a:t>Формирование  образовательной  среды, отвечающей  современным  требованиям.</a:t>
            </a:r>
          </a:p>
          <a:p>
            <a:pPr marL="274320" indent="-274320">
              <a:buClr>
                <a:schemeClr val="accent3"/>
              </a:buClr>
              <a:buFont typeface="Wingdings 2"/>
              <a:buChar char=""/>
              <a:defRPr/>
            </a:pPr>
            <a:r>
              <a:rPr lang="ru-RU" sz="3500" dirty="0">
                <a:solidFill>
                  <a:schemeClr val="accent2">
                    <a:lumMod val="50000"/>
                  </a:schemeClr>
                </a:solidFill>
              </a:rPr>
              <a:t>Модернизация технологий  и  содержания  обучения  в  соответствии с  Федеральными государственными образовательными  стандартами,  актуальными запросами  государства и  общества.</a:t>
            </a:r>
          </a:p>
          <a:p>
            <a:pPr marL="0" indent="0">
              <a:buClr>
                <a:schemeClr val="accent3"/>
              </a:buClr>
              <a:buFont typeface="Wingdings 2" panose="05020102010507070707" pitchFamily="18" charset="2"/>
              <a:buNone/>
              <a:defRPr/>
            </a:pPr>
            <a:endParaRPr lang="ru-RU" sz="3000" dirty="0">
              <a:solidFill>
                <a:schemeClr val="accent2">
                  <a:lumMod val="50000"/>
                </a:schemeClr>
              </a:solidFill>
            </a:endParaRPr>
          </a:p>
          <a:p>
            <a:pPr marL="0" indent="0">
              <a:buClr>
                <a:schemeClr val="accent3"/>
              </a:buClr>
              <a:buFont typeface="Wingdings 2"/>
              <a:buNone/>
              <a:defRPr/>
            </a:pPr>
            <a:endParaRPr lang="ru-RU" dirty="0">
              <a:solidFill>
                <a:schemeClr val="accent2"/>
              </a:solidFill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EAB372D7-F108-4091-8B39-19039B7CBDC5}"/>
              </a:ext>
            </a:extLst>
          </p:cNvPr>
          <p:cNvSpPr txBox="1"/>
          <p:nvPr/>
        </p:nvSpPr>
        <p:spPr>
          <a:xfrm>
            <a:off x="1157468" y="439838"/>
            <a:ext cx="833377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Задачи подпрограммы </a:t>
            </a:r>
          </a:p>
        </p:txBody>
      </p:sp>
    </p:spTree>
    <p:extLst>
      <p:ext uri="{BB962C8B-B14F-4D97-AF65-F5344CB8AC3E}">
        <p14:creationId xmlns:p14="http://schemas.microsoft.com/office/powerpoint/2010/main" val="15808906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C28EFC6F-2C70-4E52-8378-6089BA816AE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4721183"/>
              </p:ext>
            </p:extLst>
          </p:nvPr>
        </p:nvGraphicFramePr>
        <p:xfrm>
          <a:off x="1435806" y="312646"/>
          <a:ext cx="10632017" cy="6232708"/>
        </p:xfrm>
        <a:graphic>
          <a:graphicData uri="http://schemas.openxmlformats.org/drawingml/2006/table">
            <a:tbl>
              <a:tblPr firstRow="1" bandRow="1"/>
              <a:tblGrid>
                <a:gridCol w="744337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24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385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3765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7870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3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целевых показателей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740500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детей и молодежи в возрасте от 8 до 18 лет, получающих образование по программам начального общего, среднего общего, основного общего образования в общеобразовательных организациях (в общей численности детей и молодежи в возрасте от 8 до 18 лет)</a:t>
                      </a:r>
                    </a:p>
                  </a:txBody>
                  <a:tcPr marL="68587" marR="68587" marT="45727" marB="45727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6" marR="9526" marT="9526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1350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обучающихся в  общеобразовательных организациях, которым предоставлены условия обучения ,  соответствующие  современным требованиям ( в общей  численности  обучающихся   по  основным  программам общего образования</a:t>
                      </a:r>
                    </a:p>
                  </a:txBody>
                  <a:tcPr marL="68587" marR="68587" marT="45724" marB="45724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6" marR="9526" marT="9526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4" marB="45724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87" marR="68587" marT="45727" marB="45727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3876606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065BF1F-BEFF-4DAF-8ACC-244E79DF2ED7}"/>
              </a:ext>
            </a:extLst>
          </p:cNvPr>
          <p:cNvSpPr/>
          <p:nvPr/>
        </p:nvSpPr>
        <p:spPr>
          <a:xfrm>
            <a:off x="5412062" y="3244334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endParaRPr lang="ru-RU" dirty="0"/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6428BF7E-ED6D-4EA5-9F47-39B3144CE45A}"/>
              </a:ext>
            </a:extLst>
          </p:cNvPr>
          <p:cNvSpPr/>
          <p:nvPr/>
        </p:nvSpPr>
        <p:spPr>
          <a:xfrm>
            <a:off x="5412062" y="3244334"/>
            <a:ext cx="1367875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показателей</a:t>
            </a:r>
            <a:endParaRPr lang="ru-RU" dirty="0"/>
          </a:p>
        </p:txBody>
      </p:sp>
      <p:graphicFrame>
        <p:nvGraphicFramePr>
          <p:cNvPr id="6" name="Таблица 5">
            <a:extLst>
              <a:ext uri="{FF2B5EF4-FFF2-40B4-BE49-F238E27FC236}">
                <a16:creationId xmlns:a16="http://schemas.microsoft.com/office/drawing/2014/main" id="{333E3FFD-5A90-445B-9569-BE369D4BD9E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4884043"/>
              </p:ext>
            </p:extLst>
          </p:nvPr>
        </p:nvGraphicFramePr>
        <p:xfrm>
          <a:off x="2133600" y="349527"/>
          <a:ext cx="9680574" cy="6164162"/>
        </p:xfrm>
        <a:graphic>
          <a:graphicData uri="http://schemas.openxmlformats.org/drawingml/2006/table">
            <a:tbl>
              <a:tblPr firstRow="1" bandRow="1"/>
              <a:tblGrid>
                <a:gridCol w="67772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1370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4479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4479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02356"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3000" dirty="0">
                          <a:solidFill>
                            <a:schemeClr val="bg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Значение целевых показателей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2021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Факт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2021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b="1" kern="1200">
                          <a:solidFill>
                            <a:schemeClr val="lt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План </a:t>
                      </a:r>
                    </a:p>
                    <a:p>
                      <a:r>
                        <a:rPr lang="ru-RU" sz="20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2022</a:t>
                      </a:r>
                    </a:p>
                  </a:txBody>
                  <a:tcPr marL="68599" marR="68599" marT="45733" marB="45733"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5892"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Удельный вес численности обучающихся, занимающихся в одну смену, в общей численности обучающихся в общеобразовательных организациях</a:t>
                      </a:r>
                    </a:p>
                  </a:txBody>
                  <a:tcPr marL="68599" marR="68599" marT="45715" marB="45715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4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1pPr>
                      <a:lvl2pPr marL="457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2pPr>
                      <a:lvl3pPr marL="914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3pPr>
                      <a:lvl4pPr marL="1371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4pPr>
                      <a:lvl5pPr marL="18288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5pPr>
                      <a:lvl6pPr marL="22860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6pPr>
                      <a:lvl7pPr marL="27432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7pPr>
                      <a:lvl8pPr marL="32004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8pPr>
                      <a:lvl9pPr marL="3657600" algn="l" rtl="0" eaLnBrk="1" latinLnBrk="0" hangingPunct="1">
                        <a:defRPr kumimoji="0" kern="1200">
                          <a:solidFill>
                            <a:schemeClr val="dk1"/>
                          </a:solidFill>
                          <a:latin typeface="Constantia"/>
                        </a:defRPr>
                      </a:lvl9pPr>
                    </a:lstStyle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95914">
                <a:tc>
                  <a:txBody>
                    <a:bodyPr/>
                    <a:lstStyle/>
                    <a:p>
                      <a:r>
                        <a:rPr lang="ru-RU" sz="240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Доля детей-инвалидов, получающих общее образование на дому с использованием дистанционных образовательных технологий, от общего числа детей-инвалидов, которым не противопоказана работа на компьютере</a:t>
                      </a:r>
                    </a:p>
                  </a:txBody>
                  <a:tcPr marL="68599" marR="68599" marT="45715" marB="45715"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ru-RU" sz="2800" b="0" i="0" u="none" strike="noStrike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9527" marR="9527" marT="9524" marB="0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ru-RU" sz="2800" b="0" dirty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</a:p>
                  </a:txBody>
                  <a:tcPr marL="68599" marR="68599" marT="45715" marB="45715"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F6FC6">
                        <a:tint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72877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33867" y="0"/>
            <a:ext cx="12191980" cy="6856718"/>
          </a:xfrm>
          <a:prstGeom prst="rect">
            <a:avLst/>
          </a:prstGeom>
        </p:spPr>
      </p:pic>
      <p:graphicFrame>
        <p:nvGraphicFramePr>
          <p:cNvPr id="3" name="Таблица 4">
            <a:extLst>
              <a:ext uri="{FF2B5EF4-FFF2-40B4-BE49-F238E27FC236}">
                <a16:creationId xmlns:a16="http://schemas.microsoft.com/office/drawing/2014/main" id="{8DE9E3DA-7A84-41B6-8E8B-6C23ADB5E0D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42371444"/>
              </p:ext>
            </p:extLst>
          </p:nvPr>
        </p:nvGraphicFramePr>
        <p:xfrm>
          <a:off x="3467277" y="2375430"/>
          <a:ext cx="7561263" cy="26212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0392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19113">
                  <a:extLst>
                    <a:ext uri="{9D8B030D-6E8A-4147-A177-3AD203B41FA5}">
                      <a16:colId xmlns:a16="http://schemas.microsoft.com/office/drawing/2014/main" val="1225560825"/>
                    </a:ext>
                  </a:extLst>
                </a:gridCol>
              </a:tblGrid>
              <a:tr h="1920013"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20.09.</a:t>
                      </a:r>
                    </a:p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2018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20.09.</a:t>
                      </a:r>
                    </a:p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2019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20.09.</a:t>
                      </a:r>
                    </a:p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2020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На   20.09.</a:t>
                      </a:r>
                    </a:p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2021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00949"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3368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3392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3441</a:t>
                      </a:r>
                    </a:p>
                  </a:txBody>
                  <a:tcPr marL="91445" marR="91445" marT="45709" marB="45709"/>
                </a:tc>
                <a:tc>
                  <a:txBody>
                    <a:bodyPr/>
                    <a:lstStyle/>
                    <a:p>
                      <a:r>
                        <a:rPr lang="ru-RU" sz="4000" dirty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3494</a:t>
                      </a:r>
                    </a:p>
                  </a:txBody>
                  <a:tcPr marL="91445" marR="91445" marT="45709" marB="45709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TextBox 1">
            <a:extLst>
              <a:ext uri="{FF2B5EF4-FFF2-40B4-BE49-F238E27FC236}">
                <a16:creationId xmlns:a16="http://schemas.microsoft.com/office/drawing/2014/main" id="{6F2820B4-EC12-477D-9860-6871B7BB2F9E}"/>
              </a:ext>
            </a:extLst>
          </p:cNvPr>
          <p:cNvSpPr txBox="1"/>
          <p:nvPr/>
        </p:nvSpPr>
        <p:spPr>
          <a:xfrm>
            <a:off x="812799" y="362784"/>
            <a:ext cx="1104053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Количество   обучающихся  в общеобразовательных организациях</a:t>
            </a:r>
          </a:p>
        </p:txBody>
      </p:sp>
    </p:spTree>
    <p:extLst>
      <p:ext uri="{BB962C8B-B14F-4D97-AF65-F5344CB8AC3E}">
        <p14:creationId xmlns:p14="http://schemas.microsoft.com/office/powerpoint/2010/main" val="16028978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20" y="1282"/>
            <a:ext cx="12191980" cy="6856718"/>
          </a:xfrm>
          <a:prstGeom prst="rect">
            <a:avLst/>
          </a:prstGeom>
        </p:spPr>
      </p:pic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A86846B5-F638-4844-8BE5-F3A1458C05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4115033"/>
              </p:ext>
            </p:extLst>
          </p:nvPr>
        </p:nvGraphicFramePr>
        <p:xfrm>
          <a:off x="225776" y="146756"/>
          <a:ext cx="11808177" cy="646407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592061">
                  <a:extLst>
                    <a:ext uri="{9D8B030D-6E8A-4147-A177-3AD203B41FA5}">
                      <a16:colId xmlns:a16="http://schemas.microsoft.com/office/drawing/2014/main" val="927689199"/>
                    </a:ext>
                  </a:extLst>
                </a:gridCol>
                <a:gridCol w="1915669">
                  <a:extLst>
                    <a:ext uri="{9D8B030D-6E8A-4147-A177-3AD203B41FA5}">
                      <a16:colId xmlns:a16="http://schemas.microsoft.com/office/drawing/2014/main" val="906943532"/>
                    </a:ext>
                  </a:extLst>
                </a:gridCol>
                <a:gridCol w="2497959">
                  <a:extLst>
                    <a:ext uri="{9D8B030D-6E8A-4147-A177-3AD203B41FA5}">
                      <a16:colId xmlns:a16="http://schemas.microsoft.com/office/drawing/2014/main" val="943401105"/>
                    </a:ext>
                  </a:extLst>
                </a:gridCol>
                <a:gridCol w="2053823">
                  <a:extLst>
                    <a:ext uri="{9D8B030D-6E8A-4147-A177-3AD203B41FA5}">
                      <a16:colId xmlns:a16="http://schemas.microsoft.com/office/drawing/2014/main" val="193935020"/>
                    </a:ext>
                  </a:extLst>
                </a:gridCol>
                <a:gridCol w="2246365">
                  <a:extLst>
                    <a:ext uri="{9D8B030D-6E8A-4147-A177-3AD203B41FA5}">
                      <a16:colId xmlns:a16="http://schemas.microsoft.com/office/drawing/2014/main" val="2184459077"/>
                    </a:ext>
                  </a:extLst>
                </a:gridCol>
                <a:gridCol w="1502300">
                  <a:extLst>
                    <a:ext uri="{9D8B030D-6E8A-4147-A177-3AD203B41FA5}">
                      <a16:colId xmlns:a16="http://schemas.microsoft.com/office/drawing/2014/main" val="2655275963"/>
                    </a:ext>
                  </a:extLst>
                </a:gridCol>
              </a:tblGrid>
              <a:tr h="608307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>
                          <a:effectLst/>
                        </a:rPr>
                        <a:t>Количество выпускников 9-х классов 2020/2021 учебного года (чел.) </a:t>
                      </a:r>
                      <a:endParaRPr lang="ru-RU" sz="17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Количество выпускников 9-х классов 2020/2021 учебного года зачисленных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в 10-е классы</a:t>
                      </a:r>
                      <a:r>
                        <a:rPr lang="ru-RU" sz="1700" u="sng" dirty="0">
                          <a:effectLst/>
                        </a:rPr>
                        <a:t> какой-либо муниципальной </a:t>
                      </a:r>
                      <a:r>
                        <a:rPr lang="ru-RU" sz="1700" u="sng" dirty="0">
                          <a:solidFill>
                            <a:schemeClr val="tx1"/>
                          </a:solidFill>
                          <a:effectLst/>
                        </a:rPr>
                        <a:t>общеобразовательной организации Ленинградской области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dirty="0">
                          <a:effectLst/>
                        </a:rPr>
                        <a:t>в 2021/2022 учебном году (чел.) 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Количество выпускников 9-х классов 2020/2021 учебного года, зачисленных на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обучение по программам СПО </a:t>
                      </a:r>
                      <a:r>
                        <a:rPr lang="ru-RU" sz="1700" dirty="0">
                          <a:effectLst/>
                        </a:rPr>
                        <a:t>(с учетом общих объемов контрольных цифр приема в государственные профессиональные образовательные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учреждения </a:t>
                      </a:r>
                      <a:r>
                        <a:rPr lang="ru-RU" sz="1700" u="sng" dirty="0">
                          <a:solidFill>
                            <a:schemeClr val="tx1"/>
                          </a:solidFill>
                          <a:effectLst/>
                        </a:rPr>
                        <a:t>Ленинградской области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 </a:t>
                      </a:r>
                      <a:r>
                        <a:rPr lang="ru-RU" sz="1700" dirty="0">
                          <a:effectLst/>
                        </a:rPr>
                        <a:t>и организации высшего образования </a:t>
                      </a:r>
                      <a:r>
                        <a:rPr lang="ru-RU" sz="1700" u="sng" dirty="0">
                          <a:effectLst/>
                        </a:rPr>
                        <a:t>Ленинградской области</a:t>
                      </a:r>
                      <a:r>
                        <a:rPr lang="ru-RU" sz="1700" dirty="0">
                          <a:effectLst/>
                        </a:rPr>
                        <a:t>, реализующие программы среднего профессионального образования в 2021/2022 учебном году) (чел.)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Количество выпускников 9-х классов 2020/2021 учебного года</a:t>
                      </a:r>
                      <a:r>
                        <a:rPr lang="ru-RU" sz="1700" u="sng" dirty="0">
                          <a:effectLst/>
                        </a:rPr>
                        <a:t>, </a:t>
                      </a:r>
                      <a:r>
                        <a:rPr lang="ru-RU" sz="1700" dirty="0">
                          <a:effectLst/>
                        </a:rPr>
                        <a:t>зачисленных в 10-е классы общеобразовательных организаций </a:t>
                      </a:r>
                      <a:r>
                        <a:rPr lang="ru-RU" sz="1700" u="sng" dirty="0">
                          <a:effectLst/>
                        </a:rPr>
                        <a:t>других субъектов РФ </a:t>
                      </a:r>
                      <a:r>
                        <a:rPr lang="ru-RU" sz="1700" dirty="0">
                          <a:effectLst/>
                        </a:rPr>
                        <a:t>в 2021/2022 учебном году  (чел.)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Количество выпускников 9-х классов 2020/2021 учебного года,  зачисленных на обучение по программам СПО в  государственные профессиональные образовательные учреждения </a:t>
                      </a:r>
                      <a:r>
                        <a:rPr lang="ru-RU" sz="1700" u="sng" dirty="0">
                          <a:solidFill>
                            <a:schemeClr val="tx1"/>
                          </a:solidFill>
                          <a:effectLst/>
                        </a:rPr>
                        <a:t>других субъектов РФ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  </a:t>
                      </a:r>
                      <a:r>
                        <a:rPr lang="ru-RU" sz="1700" dirty="0">
                          <a:effectLst/>
                        </a:rPr>
                        <a:t>и организации высшего образования  </a:t>
                      </a:r>
                      <a:r>
                        <a:rPr lang="ru-RU" sz="1700" u="sng" dirty="0">
                          <a:effectLst/>
                        </a:rPr>
                        <a:t>других субъектов РФ</a:t>
                      </a:r>
                      <a:r>
                        <a:rPr lang="ru-RU" sz="1700" dirty="0">
                          <a:effectLst/>
                        </a:rPr>
                        <a:t>, реализующие программы </a:t>
                      </a:r>
                      <a:r>
                        <a:rPr lang="ru-RU" sz="1700" b="1" dirty="0">
                          <a:solidFill>
                            <a:schemeClr val="tx1"/>
                          </a:solidFill>
                          <a:effectLst/>
                        </a:rPr>
                        <a:t>среднего профессионального </a:t>
                      </a:r>
                      <a:r>
                        <a:rPr lang="ru-RU" sz="1700" dirty="0">
                          <a:effectLst/>
                        </a:rPr>
                        <a:t>образования в 2021/2022 учебном году  (чел.)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700" dirty="0">
                          <a:effectLst/>
                        </a:rPr>
                        <a:t>Количество выпускников 9-х классов 2020/2021 учебного года, </a:t>
                      </a:r>
                      <a:r>
                        <a:rPr lang="ru-RU" sz="1700" dirty="0">
                          <a:solidFill>
                            <a:schemeClr val="tx1"/>
                          </a:solidFill>
                          <a:effectLst/>
                        </a:rPr>
                        <a:t>НЕ продолжающих </a:t>
                      </a:r>
                      <a:r>
                        <a:rPr lang="ru-RU" sz="1700" dirty="0">
                          <a:effectLst/>
                        </a:rPr>
                        <a:t>обучение по каким-либо причинам в 2021/2022 учебном году (чел).</a:t>
                      </a:r>
                      <a:endParaRPr lang="ru-RU" sz="17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12213457"/>
                  </a:ext>
                </a:extLst>
              </a:tr>
              <a:tr h="375746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343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113 (32,9%)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191 (55,7%)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0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>
                          <a:effectLst/>
                        </a:rPr>
                        <a:t>34 (9,9%)</a:t>
                      </a:r>
                      <a:endParaRPr lang="ru-RU" sz="25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500" dirty="0">
                          <a:effectLst/>
                        </a:rPr>
                        <a:t>5 (1,4%)</a:t>
                      </a:r>
                      <a:endParaRPr lang="ru-RU" sz="25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00706155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13167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Объект 4" descr="Изображение выглядит как противомоскитная сетка&#10;&#10;Автоматически созданное описание">
            <a:extLst>
              <a:ext uri="{FF2B5EF4-FFF2-40B4-BE49-F238E27FC236}">
                <a16:creationId xmlns:a16="http://schemas.microsoft.com/office/drawing/2014/main" id="{5E8E09F5-6808-451A-89DF-2D6A2F2CA703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5014"/>
          <a:stretch/>
        </p:blipFill>
        <p:spPr>
          <a:xfrm>
            <a:off x="33867" y="0"/>
            <a:ext cx="12191980" cy="6856718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6F2820B4-EC12-477D-9860-6871B7BB2F9E}"/>
              </a:ext>
            </a:extLst>
          </p:cNvPr>
          <p:cNvSpPr txBox="1"/>
          <p:nvPr/>
        </p:nvSpPr>
        <p:spPr>
          <a:xfrm>
            <a:off x="734219" y="137006"/>
            <a:ext cx="1104053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4000" dirty="0"/>
              <a:t>Развитие  инфраструктуры   общего   образования </a:t>
            </a:r>
          </a:p>
        </p:txBody>
      </p:sp>
      <p:sp>
        <p:nvSpPr>
          <p:cNvPr id="4" name="Прямоугольник 3">
            <a:extLst>
              <a:ext uri="{FF2B5EF4-FFF2-40B4-BE49-F238E27FC236}">
                <a16:creationId xmlns:a16="http://schemas.microsoft.com/office/drawing/2014/main" id="{635A0B8F-9CC5-46F8-B927-6A3DA8E19FD7}"/>
              </a:ext>
            </a:extLst>
          </p:cNvPr>
          <p:cNvSpPr/>
          <p:nvPr/>
        </p:nvSpPr>
        <p:spPr>
          <a:xfrm>
            <a:off x="451555" y="1197620"/>
            <a:ext cx="10735734" cy="529375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ремонт в МОУ «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Выскатская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ООШ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»: ремонт учебных кабинетов, рекреации, замена окон, здании детского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сада выполнен ремонт медицинского кабинета. Выполнены работы на 5866,8 тыс. руб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endParaRPr lang="ru-RU" sz="2800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 ремонт в МОУ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«Сланцевская СОШ №2»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- ремонт учебных кабинетов, медицинского кабинета в здании по ул.Свободы,11, помещений буфета в здании по </a:t>
            </a:r>
            <a:r>
              <a:rPr lang="ru-RU" sz="2800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ул.Ломоносова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, д.39, всего на сумму 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4629,7 тыс. руб. </a:t>
            </a:r>
            <a:endParaRPr lang="ru-RU" sz="2800" b="1" dirty="0"/>
          </a:p>
          <a:p>
            <a:pPr algn="just">
              <a:spcBef>
                <a:spcPts val="1200"/>
              </a:spcBef>
              <a:spcAft>
                <a:spcPts val="1200"/>
              </a:spcAft>
            </a:pP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ремонт  обеденного  зала в МОУ «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Загривская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 СОШ» 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(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1450,0 </a:t>
            </a:r>
            <a:r>
              <a:rPr lang="ru-RU" sz="2800" b="1" dirty="0" err="1">
                <a:solidFill>
                  <a:srgbClr val="000000"/>
                </a:solidFill>
                <a:latin typeface="Times New Roman" panose="02020603050405020304" pitchFamily="18" charset="0"/>
              </a:rPr>
              <a:t>тыс.руб</a:t>
            </a:r>
            <a:r>
              <a:rPr lang="ru-RU" sz="2800" b="1" dirty="0">
                <a:solidFill>
                  <a:srgbClr val="000000"/>
                </a:solidFill>
                <a:latin typeface="Times New Roman" panose="02020603050405020304" pitchFamily="18" charset="0"/>
              </a:rPr>
              <a:t>.</a:t>
            </a:r>
            <a:r>
              <a:rPr lang="ru-RU" sz="2800" dirty="0">
                <a:solidFill>
                  <a:srgbClr val="000000"/>
                </a:solidFill>
                <a:latin typeface="Times New Roman" panose="02020603050405020304" pitchFamily="18" charset="0"/>
              </a:rPr>
              <a:t>).</a:t>
            </a:r>
            <a:endParaRPr lang="ru-RU" sz="2800" dirty="0"/>
          </a:p>
          <a:p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1303110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1007</TotalTime>
  <Words>1518</Words>
  <Application>Microsoft Office PowerPoint</Application>
  <PresentationFormat>Широкоэкранный</PresentationFormat>
  <Paragraphs>216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31" baseType="lpstr">
      <vt:lpstr>Arial</vt:lpstr>
      <vt:lpstr>Calibri</vt:lpstr>
      <vt:lpstr>Calibri Light</vt:lpstr>
      <vt:lpstr>Raleway</vt:lpstr>
      <vt:lpstr>Times New Roman</vt:lpstr>
      <vt:lpstr>Wingdings 2</vt:lpstr>
      <vt:lpstr>Тема Office</vt:lpstr>
      <vt:lpstr>   О ходе реализации  муниципальной программы  «Развитие образования муниципального образования Сланцевского муниципального района на 2019-2024 годы»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ходе реализации  муниципальной программы  «Развитие образования муниципального образования Сланцевского муниципального района на 2019-2024 годы»</dc:title>
  <dc:creator>Ольга Попова</dc:creator>
  <cp:lastModifiedBy>Комитет Образования</cp:lastModifiedBy>
  <cp:revision>21</cp:revision>
  <cp:lastPrinted>2022-01-17T14:32:10Z</cp:lastPrinted>
  <dcterms:created xsi:type="dcterms:W3CDTF">2022-01-12T08:51:58Z</dcterms:created>
  <dcterms:modified xsi:type="dcterms:W3CDTF">2022-01-26T12:36:26Z</dcterms:modified>
</cp:coreProperties>
</file>